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291" r:id="rId4"/>
    <p:sldId id="292" r:id="rId5"/>
    <p:sldId id="293" r:id="rId6"/>
    <p:sldId id="294" r:id="rId7"/>
    <p:sldId id="257" r:id="rId8"/>
    <p:sldId id="277" r:id="rId9"/>
    <p:sldId id="278" r:id="rId10"/>
    <p:sldId id="279" r:id="rId11"/>
    <p:sldId id="280" r:id="rId12"/>
    <p:sldId id="281" r:id="rId13"/>
    <p:sldId id="282" r:id="rId14"/>
    <p:sldId id="289" r:id="rId15"/>
    <p:sldId id="284" r:id="rId16"/>
    <p:sldId id="285" r:id="rId17"/>
    <p:sldId id="286" r:id="rId18"/>
    <p:sldId id="295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3" autoAdjust="0"/>
    <p:restoredTop sz="94749"/>
  </p:normalViewPr>
  <p:slideViewPr>
    <p:cSldViewPr snapToGrid="0" snapToObjects="1">
      <p:cViewPr varScale="1">
        <p:scale>
          <a:sx n="77" d="100"/>
          <a:sy n="77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9644D2F-64E5-496D-A717-333EA4AE1B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79FEBDE-2326-479C-8F8D-54589AA80A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CD949-95B6-4D01-9951-11421C0CE37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9925EA4-E9C5-401A-8C3B-03590813C6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6FE765-1950-45F0-BEAF-CFC43C06BD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59F2-1A7F-430C-8054-DC32249CB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72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BEAD-DEE9-3845-B678-CD773A492EE9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48B77-8459-9C43-AB05-0E40BA09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80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050a9c31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050a9c31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923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11328e30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11328e30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4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50a9c31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50a9c31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46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77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11328e30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11328e30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66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11328e3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11328e3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14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11328e30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11328e30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12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11328e30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11328e30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3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11328e30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11328e30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0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11328e30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11328e30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04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eduspiral.com/2013/02/16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stęp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EF255-021A-F346-95C9-46B35A2D4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321" y="3010117"/>
            <a:ext cx="6632581" cy="1511540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4620BFF3-D03B-B447-AF64-3EC498F63308}"/>
              </a:ext>
            </a:extLst>
          </p:cNvPr>
          <p:cNvCxnSpPr>
            <a:cxnSpLocks/>
          </p:cNvCxnSpPr>
          <p:nvPr userDrawn="1"/>
        </p:nvCxnSpPr>
        <p:spPr>
          <a:xfrm>
            <a:off x="505695" y="4913401"/>
            <a:ext cx="1147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EFC1E7FC-E01E-1947-B8BB-606C665F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695" y="509735"/>
            <a:ext cx="2859578" cy="12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rozdziału_3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EF255-021A-F346-95C9-46B35A2D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77" y="2786344"/>
            <a:ext cx="6258202" cy="1512472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4620BFF3-D03B-B447-AF64-3EC498F63308}"/>
              </a:ext>
            </a:extLst>
          </p:cNvPr>
          <p:cNvCxnSpPr>
            <a:cxnSpLocks/>
          </p:cNvCxnSpPr>
          <p:nvPr userDrawn="1"/>
        </p:nvCxnSpPr>
        <p:spPr>
          <a:xfrm>
            <a:off x="755073" y="4765809"/>
            <a:ext cx="1147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_zielony">
    <p:bg>
      <p:bgPr>
        <a:gradFill>
          <a:gsLst>
            <a:gs pos="0">
              <a:schemeClr val="bg2"/>
            </a:gs>
            <a:gs pos="100000">
              <a:schemeClr val="bg1">
                <a:lumMod val="10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F846A8-D2E6-4867-8172-BCCCAF55E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415" y="2115849"/>
            <a:ext cx="7568021" cy="2608039"/>
          </a:xfrm>
        </p:spPr>
        <p:txBody>
          <a:bodyPr>
            <a:noAutofit/>
          </a:bodyPr>
          <a:lstStyle>
            <a:lvl1pPr algn="ctr">
              <a:defRPr sz="8000"/>
            </a:lvl1pPr>
          </a:lstStyle>
          <a:p>
            <a:r>
              <a:rPr lang="pl-PL" dirty="0"/>
              <a:t>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518922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_zielono-czerwony">
    <p:bg>
      <p:bgPr>
        <a:gradFill>
          <a:gsLst>
            <a:gs pos="0">
              <a:schemeClr val="accent2"/>
            </a:gs>
            <a:gs pos="100000">
              <a:schemeClr val="bg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ytuł 1">
            <a:extLst>
              <a:ext uri="{FF2B5EF4-FFF2-40B4-BE49-F238E27FC236}">
                <a16:creationId xmlns:a16="http://schemas.microsoft.com/office/drawing/2014/main" id="{957F1854-8D88-8642-ADD8-17FD980AF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415" y="2115849"/>
            <a:ext cx="7568021" cy="2608039"/>
          </a:xfrm>
        </p:spPr>
        <p:txBody>
          <a:bodyPr>
            <a:noAutofit/>
          </a:bodyPr>
          <a:lstStyle>
            <a:lvl1pPr algn="ctr">
              <a:defRPr sz="8000"/>
            </a:lvl1pPr>
          </a:lstStyle>
          <a:p>
            <a:r>
              <a:rPr lang="pl-PL" dirty="0"/>
              <a:t>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16576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_czarno-biały">
    <p:bg>
      <p:bgPr>
        <a:gradFill>
          <a:gsLst>
            <a:gs pos="0">
              <a:schemeClr val="tx2">
                <a:lumMod val="10000"/>
              </a:schemeClr>
            </a:gs>
            <a:gs pos="100000">
              <a:schemeClr val="tx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DA4CC9C-1BF9-432B-9ECD-AAF89EA4E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415" y="2115849"/>
            <a:ext cx="7568021" cy="2608039"/>
          </a:xfrm>
        </p:spPr>
        <p:txBody>
          <a:bodyPr>
            <a:noAutofit/>
          </a:bodyPr>
          <a:lstStyle>
            <a:lvl1pPr algn="ctr">
              <a:defRPr sz="8000"/>
            </a:lvl1pPr>
          </a:lstStyle>
          <a:p>
            <a:r>
              <a:rPr lang="pl-PL" dirty="0"/>
              <a:t>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159221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ziel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4629A-C39E-F04B-8263-AFA712334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3" name="Google Shape;198;p30">
            <a:extLst>
              <a:ext uri="{FF2B5EF4-FFF2-40B4-BE49-F238E27FC236}">
                <a16:creationId xmlns:a16="http://schemas.microsoft.com/office/drawing/2014/main" id="{98C26D14-12C0-9345-AFC3-6DFE52198A18}"/>
              </a:ext>
            </a:extLst>
          </p:cNvPr>
          <p:cNvSpPr/>
          <p:nvPr userDrawn="1"/>
        </p:nvSpPr>
        <p:spPr>
          <a:xfrm>
            <a:off x="-65127" y="-1632"/>
            <a:ext cx="251740" cy="6859632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</a:schemeClr>
              </a:gs>
              <a:gs pos="0">
                <a:schemeClr val="tx1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02;p30">
            <a:extLst>
              <a:ext uri="{FF2B5EF4-FFF2-40B4-BE49-F238E27FC236}">
                <a16:creationId xmlns:a16="http://schemas.microsoft.com/office/drawing/2014/main" id="{62CDA5B5-9994-D04F-BB12-86B50F783D2A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838200" y="2765265"/>
            <a:ext cx="55893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39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794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B6BA9B5C-960E-4F77-9846-F6F8559E80F5}"/>
              </a:ext>
            </a:extLst>
          </p:cNvPr>
          <p:cNvCxnSpPr>
            <a:cxnSpLocks/>
          </p:cNvCxnSpPr>
          <p:nvPr userDrawn="1"/>
        </p:nvCxnSpPr>
        <p:spPr>
          <a:xfrm>
            <a:off x="973734" y="1690688"/>
            <a:ext cx="1147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czerw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4629A-C39E-F04B-8263-AFA712334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ts val="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3" name="Google Shape;198;p30">
            <a:extLst>
              <a:ext uri="{FF2B5EF4-FFF2-40B4-BE49-F238E27FC236}">
                <a16:creationId xmlns:a16="http://schemas.microsoft.com/office/drawing/2014/main" id="{98C26D14-12C0-9345-AFC3-6DFE52198A18}"/>
              </a:ext>
            </a:extLst>
          </p:cNvPr>
          <p:cNvSpPr/>
          <p:nvPr userDrawn="1"/>
        </p:nvSpPr>
        <p:spPr>
          <a:xfrm>
            <a:off x="-65127" y="-1632"/>
            <a:ext cx="251740" cy="6859632"/>
          </a:xfrm>
          <a:prstGeom prst="rect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02;p30">
            <a:extLst>
              <a:ext uri="{FF2B5EF4-FFF2-40B4-BE49-F238E27FC236}">
                <a16:creationId xmlns:a16="http://schemas.microsoft.com/office/drawing/2014/main" id="{62CDA5B5-9994-D04F-BB12-86B50F783D2A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838200" y="2765265"/>
            <a:ext cx="55893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 sz="1800">
                <a:solidFill>
                  <a:schemeClr val="tx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794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42AAC459-A016-1744-BA9C-8DB11CCBBE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26880" y="2640910"/>
            <a:ext cx="2651958" cy="26519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372116C7-6690-0941-A317-9170643868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0233" y="3999887"/>
            <a:ext cx="2651958" cy="26519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C2BFC06B-CF41-4C79-A3C0-47BE83E27D17}"/>
              </a:ext>
            </a:extLst>
          </p:cNvPr>
          <p:cNvCxnSpPr>
            <a:cxnSpLocks/>
          </p:cNvCxnSpPr>
          <p:nvPr userDrawn="1"/>
        </p:nvCxnSpPr>
        <p:spPr>
          <a:xfrm>
            <a:off x="973734" y="1690688"/>
            <a:ext cx="1147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czar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4629A-C39E-F04B-8263-AFA712334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ts val="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3" name="Google Shape;198;p30">
            <a:extLst>
              <a:ext uri="{FF2B5EF4-FFF2-40B4-BE49-F238E27FC236}">
                <a16:creationId xmlns:a16="http://schemas.microsoft.com/office/drawing/2014/main" id="{98C26D14-12C0-9345-AFC3-6DFE52198A18}"/>
              </a:ext>
            </a:extLst>
          </p:cNvPr>
          <p:cNvSpPr/>
          <p:nvPr userDrawn="1"/>
        </p:nvSpPr>
        <p:spPr>
          <a:xfrm>
            <a:off x="-65127" y="-1632"/>
            <a:ext cx="251740" cy="6859632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bg2">
                  <a:lumMod val="50000"/>
                </a:scheme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02;p30">
            <a:extLst>
              <a:ext uri="{FF2B5EF4-FFF2-40B4-BE49-F238E27FC236}">
                <a16:creationId xmlns:a16="http://schemas.microsoft.com/office/drawing/2014/main" id="{62CDA5B5-9994-D04F-BB12-86B50F783D2A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838200" y="2765265"/>
            <a:ext cx="55893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 sz="1800">
                <a:solidFill>
                  <a:schemeClr val="tx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794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●"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3EE89319-0D00-4D49-975A-CA87028C6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5351" y="2765265"/>
            <a:ext cx="2974962" cy="39403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67B91C68-8F7B-4F55-B9FB-15606ECB8C73}"/>
              </a:ext>
            </a:extLst>
          </p:cNvPr>
          <p:cNvCxnSpPr>
            <a:cxnSpLocks/>
          </p:cNvCxnSpPr>
          <p:nvPr userDrawn="1"/>
        </p:nvCxnSpPr>
        <p:spPr>
          <a:xfrm>
            <a:off x="973734" y="1690688"/>
            <a:ext cx="11477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3326F-EA73-6C41-AD0B-A000C7859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365125"/>
            <a:ext cx="10604500" cy="1325563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5000"/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3" name="Symbol zastępczy tekstu 13">
            <a:extLst>
              <a:ext uri="{FF2B5EF4-FFF2-40B4-BE49-F238E27FC236}">
                <a16:creationId xmlns:a16="http://schemas.microsoft.com/office/drawing/2014/main" id="{F46C064D-6CCF-4692-A893-A00BAFE1E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7100" y="4463693"/>
            <a:ext cx="2971800" cy="145236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EA750B34-2FF4-41FE-AF0C-CD8DF981FC3B}"/>
              </a:ext>
            </a:extLst>
          </p:cNvPr>
          <p:cNvSpPr/>
          <p:nvPr userDrawn="1"/>
        </p:nvSpPr>
        <p:spPr>
          <a:xfrm>
            <a:off x="927100" y="2743200"/>
            <a:ext cx="1295400" cy="1295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13">
            <a:extLst>
              <a:ext uri="{FF2B5EF4-FFF2-40B4-BE49-F238E27FC236}">
                <a16:creationId xmlns:a16="http://schemas.microsoft.com/office/drawing/2014/main" id="{D4A0F1E7-EDC3-42CE-A94D-C56E3C65BD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4463693"/>
            <a:ext cx="2971800" cy="145236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3F6C8461-5BE7-4460-8B7A-0FFAA4E4A54B}"/>
              </a:ext>
            </a:extLst>
          </p:cNvPr>
          <p:cNvSpPr/>
          <p:nvPr userDrawn="1"/>
        </p:nvSpPr>
        <p:spPr>
          <a:xfrm>
            <a:off x="4699000" y="2743200"/>
            <a:ext cx="1295400" cy="1295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13">
            <a:extLst>
              <a:ext uri="{FF2B5EF4-FFF2-40B4-BE49-F238E27FC236}">
                <a16:creationId xmlns:a16="http://schemas.microsoft.com/office/drawing/2014/main" id="{38A44B69-C337-4E54-8F1E-446F7BA86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70900" y="4463693"/>
            <a:ext cx="2971800" cy="145236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C0F96420-6D7D-45CE-B213-29969751130B}"/>
              </a:ext>
            </a:extLst>
          </p:cNvPr>
          <p:cNvSpPr/>
          <p:nvPr userDrawn="1"/>
        </p:nvSpPr>
        <p:spPr>
          <a:xfrm>
            <a:off x="8470900" y="2743200"/>
            <a:ext cx="1295400" cy="1295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3">
            <a:extLst>
              <a:ext uri="{FF2B5EF4-FFF2-40B4-BE49-F238E27FC236}">
                <a16:creationId xmlns:a16="http://schemas.microsoft.com/office/drawing/2014/main" id="{1B4FB184-E92F-4785-BFC7-B9DC5F9C96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2700" y="2885289"/>
            <a:ext cx="584200" cy="80802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7000" b="0" i="0" u="none" strike="noStrike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1</a:t>
            </a:r>
          </a:p>
        </p:txBody>
      </p:sp>
      <p:sp>
        <p:nvSpPr>
          <p:cNvPr id="10" name="Symbol zastępczy tekstu 13">
            <a:extLst>
              <a:ext uri="{FF2B5EF4-FFF2-40B4-BE49-F238E27FC236}">
                <a16:creationId xmlns:a16="http://schemas.microsoft.com/office/drawing/2014/main" id="{790E398A-C5AF-4083-AEEC-23795FC4B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2897989"/>
            <a:ext cx="584200" cy="80802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7000" b="0" i="0" u="none" strike="noStrike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2</a:t>
            </a:r>
          </a:p>
        </p:txBody>
      </p:sp>
      <p:sp>
        <p:nvSpPr>
          <p:cNvPr id="11" name="Symbol zastępczy tekstu 13">
            <a:extLst>
              <a:ext uri="{FF2B5EF4-FFF2-40B4-BE49-F238E27FC236}">
                <a16:creationId xmlns:a16="http://schemas.microsoft.com/office/drawing/2014/main" id="{EF550239-0CB7-4CB1-9B4A-F330B419E0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26500" y="2859888"/>
            <a:ext cx="584200" cy="80802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7000" b="0" i="0" u="none" strike="noStrike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3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46DAFCA-B8C9-474E-8D13-FA837B567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631" y="6071190"/>
            <a:ext cx="890893" cy="6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obrazki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CE877F-60C5-DB43-B45B-5F0EF9FB9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992" y="365125"/>
            <a:ext cx="10499785" cy="1325563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2AFF4895-6CD8-F840-987D-D6EBC52FC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752" y="2578893"/>
            <a:ext cx="2974962" cy="205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2661C79-27E4-7847-9ADB-FC37ED42E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10423" y="4652572"/>
            <a:ext cx="2974962" cy="205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8338098B-31C7-524C-9E0C-FBD248AB47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1822" y="2578894"/>
            <a:ext cx="2974962" cy="205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A04D7AF-FF85-5F45-8A66-5DE74ABAD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628" y="4652571"/>
            <a:ext cx="2974962" cy="205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EE1A57EE-5600-9547-ADC6-03AE4B0F542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920817"/>
            <a:ext cx="11477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977BBBA7-A588-B047-864B-D03FE2504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307"/>
            <a:ext cx="4172989" cy="685830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10DD8CD-48E5-FE47-B2B9-5EA20FD94A70}"/>
              </a:ext>
            </a:extLst>
          </p:cNvPr>
          <p:cNvSpPr/>
          <p:nvPr userDrawn="1"/>
        </p:nvSpPr>
        <p:spPr>
          <a:xfrm>
            <a:off x="4621876" y="465513"/>
            <a:ext cx="3624349" cy="43891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C3C43A-D92C-E249-9ACB-5633CBC890AC}"/>
              </a:ext>
            </a:extLst>
          </p:cNvPr>
          <p:cNvSpPr/>
          <p:nvPr userDrawn="1"/>
        </p:nvSpPr>
        <p:spPr>
          <a:xfrm>
            <a:off x="5569527" y="1296785"/>
            <a:ext cx="3320473" cy="3783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D9F9A3-C6F5-8141-A699-09ED11ABE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160" y="1749041"/>
            <a:ext cx="5562005" cy="1822063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6" name="Symbol zastępczy tekstu 13">
            <a:extLst>
              <a:ext uri="{FF2B5EF4-FFF2-40B4-BE49-F238E27FC236}">
                <a16:creationId xmlns:a16="http://schemas.microsoft.com/office/drawing/2014/main" id="{04E79C60-5F08-4C91-8EC7-C6E1B589B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159" y="4252231"/>
            <a:ext cx="5562005" cy="1945369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l-PL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88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stęp_2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4620BFF3-D03B-B447-AF64-3EC498F63308}"/>
              </a:ext>
            </a:extLst>
          </p:cNvPr>
          <p:cNvCxnSpPr>
            <a:cxnSpLocks/>
          </p:cNvCxnSpPr>
          <p:nvPr userDrawn="1"/>
        </p:nvCxnSpPr>
        <p:spPr>
          <a:xfrm>
            <a:off x="489069" y="5114986"/>
            <a:ext cx="1147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EFC1E7FC-E01E-1947-B8BB-606C665F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18175" y="5114986"/>
            <a:ext cx="2859578" cy="1299212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CFBB8F5-6464-F145-88E8-05763460E1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319" y="2519392"/>
            <a:ext cx="6053126" cy="1690058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91778B57-16F1-B246-8C89-D6C411F7F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319" y="4434529"/>
            <a:ext cx="6053126" cy="3711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15628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977BBBA7-A588-B047-864B-D03FE2504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307"/>
            <a:ext cx="6118162" cy="685830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C3C43A-D92C-E249-9ACB-5633CBC890AC}"/>
              </a:ext>
            </a:extLst>
          </p:cNvPr>
          <p:cNvSpPr/>
          <p:nvPr userDrawn="1"/>
        </p:nvSpPr>
        <p:spPr>
          <a:xfrm>
            <a:off x="5004263" y="1002190"/>
            <a:ext cx="6583680" cy="4853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D9F9A3-C6F5-8141-A699-09ED11AB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519" y="1551845"/>
            <a:ext cx="5094611" cy="1750854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9DC61E25-98FD-45E9-A75E-BDACDD3FF0BA}"/>
              </a:ext>
            </a:extLst>
          </p:cNvPr>
          <p:cNvCxnSpPr>
            <a:cxnSpLocks/>
          </p:cNvCxnSpPr>
          <p:nvPr userDrawn="1"/>
        </p:nvCxnSpPr>
        <p:spPr>
          <a:xfrm>
            <a:off x="5734780" y="3703827"/>
            <a:ext cx="1147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y - zielony, czerwony, czarny">
    <p:bg>
      <p:bgPr>
        <a:gradFill>
          <a:gsLst>
            <a:gs pos="0">
              <a:schemeClr val="accent2"/>
            </a:gs>
            <a:gs pos="100000">
              <a:schemeClr val="tx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80A0DD-B202-4512-B1F6-03B46C0C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0F8A142D-51AC-4455-B5C2-63B4B77E36A1}"/>
              </a:ext>
            </a:extLst>
          </p:cNvPr>
          <p:cNvCxnSpPr>
            <a:cxnSpLocks/>
          </p:cNvCxnSpPr>
          <p:nvPr userDrawn="1"/>
        </p:nvCxnSpPr>
        <p:spPr>
          <a:xfrm>
            <a:off x="5522119" y="1716436"/>
            <a:ext cx="1147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7D90DBCD-8967-4B10-84AD-BC9921F0C56C}"/>
              </a:ext>
            </a:extLst>
          </p:cNvPr>
          <p:cNvSpPr/>
          <p:nvPr userDrawn="1"/>
        </p:nvSpPr>
        <p:spPr>
          <a:xfrm>
            <a:off x="838200" y="2612570"/>
            <a:ext cx="2567473" cy="625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E77A6CD-4283-4064-9E74-13E30EAB13AC}"/>
              </a:ext>
            </a:extLst>
          </p:cNvPr>
          <p:cNvSpPr/>
          <p:nvPr userDrawn="1"/>
        </p:nvSpPr>
        <p:spPr>
          <a:xfrm>
            <a:off x="4812263" y="2612570"/>
            <a:ext cx="2567473" cy="625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B7B342B-A4AA-4EB7-92A5-3AA9C6B21A9E}"/>
              </a:ext>
            </a:extLst>
          </p:cNvPr>
          <p:cNvSpPr/>
          <p:nvPr userDrawn="1"/>
        </p:nvSpPr>
        <p:spPr>
          <a:xfrm>
            <a:off x="8786327" y="2612570"/>
            <a:ext cx="2567473" cy="62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A4407932-AA01-4F92-9D50-05FC8647F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91638"/>
            <a:ext cx="2567473" cy="18970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</p:txBody>
      </p:sp>
      <p:sp>
        <p:nvSpPr>
          <p:cNvPr id="15" name="Symbol zastępczy tekstu 13">
            <a:extLst>
              <a:ext uri="{FF2B5EF4-FFF2-40B4-BE49-F238E27FC236}">
                <a16:creationId xmlns:a16="http://schemas.microsoft.com/office/drawing/2014/main" id="{10BC70BD-4CEA-43C6-BABD-205546C0D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2262" y="3591638"/>
            <a:ext cx="2567473" cy="18970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</p:txBody>
      </p:sp>
      <p:sp>
        <p:nvSpPr>
          <p:cNvPr id="16" name="Symbol zastępczy tekstu 13">
            <a:extLst>
              <a:ext uri="{FF2B5EF4-FFF2-40B4-BE49-F238E27FC236}">
                <a16:creationId xmlns:a16="http://schemas.microsoft.com/office/drawing/2014/main" id="{E5A566B2-07BA-4F1A-B721-8D5D8185FA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86324" y="3591637"/>
            <a:ext cx="2567473" cy="18970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08ABCB5E-1407-4074-B824-B81E352C4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0384" y="2730500"/>
            <a:ext cx="2304661" cy="413916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20" name="Symbol zastępczy tekstu 18">
            <a:extLst>
              <a:ext uri="{FF2B5EF4-FFF2-40B4-BE49-F238E27FC236}">
                <a16:creationId xmlns:a16="http://schemas.microsoft.com/office/drawing/2014/main" id="{CD4A7ABB-043B-4875-92ED-F88576163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3667" y="2718187"/>
            <a:ext cx="2304661" cy="41391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21" name="Symbol zastępczy tekstu 18">
            <a:extLst>
              <a:ext uri="{FF2B5EF4-FFF2-40B4-BE49-F238E27FC236}">
                <a16:creationId xmlns:a16="http://schemas.microsoft.com/office/drawing/2014/main" id="{DF4FE837-365E-4F8A-B11E-12F559C61B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729" y="2730500"/>
            <a:ext cx="2304661" cy="41391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69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zarn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245ABD50-F885-594F-957A-39EBFF371827}"/>
              </a:ext>
            </a:extLst>
          </p:cNvPr>
          <p:cNvSpPr/>
          <p:nvPr userDrawn="1"/>
        </p:nvSpPr>
        <p:spPr>
          <a:xfrm>
            <a:off x="8203461" y="2158023"/>
            <a:ext cx="3209757" cy="29219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E3B7121-CE12-9447-A778-3A26EE3C2DBE}"/>
              </a:ext>
            </a:extLst>
          </p:cNvPr>
          <p:cNvSpPr/>
          <p:nvPr userDrawn="1"/>
        </p:nvSpPr>
        <p:spPr>
          <a:xfrm>
            <a:off x="4547378" y="2951166"/>
            <a:ext cx="3209757" cy="29219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69CF0AE-5D66-094C-81C8-AFAD125DED49}"/>
              </a:ext>
            </a:extLst>
          </p:cNvPr>
          <p:cNvSpPr/>
          <p:nvPr userDrawn="1"/>
        </p:nvSpPr>
        <p:spPr>
          <a:xfrm>
            <a:off x="877053" y="3745523"/>
            <a:ext cx="3209757" cy="29346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oogle Shape;582;p89">
            <a:extLst>
              <a:ext uri="{FF2B5EF4-FFF2-40B4-BE49-F238E27FC236}">
                <a16:creationId xmlns:a16="http://schemas.microsoft.com/office/drawing/2014/main" id="{4BC02A85-C426-8740-92D2-23CC35A0DC68}"/>
              </a:ext>
            </a:extLst>
          </p:cNvPr>
          <p:cNvSpPr txBox="1"/>
          <p:nvPr userDrawn="1"/>
        </p:nvSpPr>
        <p:spPr>
          <a:xfrm>
            <a:off x="877053" y="3745523"/>
            <a:ext cx="3209757" cy="6283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190BC9F2-CAC9-2546-99F1-9183935CFC22}"/>
              </a:ext>
            </a:extLst>
          </p:cNvPr>
          <p:cNvCxnSpPr>
            <a:cxnSpLocks/>
          </p:cNvCxnSpPr>
          <p:nvPr userDrawn="1"/>
        </p:nvCxnSpPr>
        <p:spPr>
          <a:xfrm>
            <a:off x="5522119" y="1708060"/>
            <a:ext cx="1147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Google Shape;582;p89">
            <a:extLst>
              <a:ext uri="{FF2B5EF4-FFF2-40B4-BE49-F238E27FC236}">
                <a16:creationId xmlns:a16="http://schemas.microsoft.com/office/drawing/2014/main" id="{C02C0347-893A-A747-ACA6-1D5580158D2A}"/>
              </a:ext>
            </a:extLst>
          </p:cNvPr>
          <p:cNvSpPr txBox="1"/>
          <p:nvPr userDrawn="1"/>
        </p:nvSpPr>
        <p:spPr>
          <a:xfrm>
            <a:off x="4541157" y="2955839"/>
            <a:ext cx="3209757" cy="63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sp>
        <p:nvSpPr>
          <p:cNvPr id="30" name="Google Shape;582;p89">
            <a:extLst>
              <a:ext uri="{FF2B5EF4-FFF2-40B4-BE49-F238E27FC236}">
                <a16:creationId xmlns:a16="http://schemas.microsoft.com/office/drawing/2014/main" id="{ED7B7984-905F-AC4D-BA86-8529EF56B524}"/>
              </a:ext>
            </a:extLst>
          </p:cNvPr>
          <p:cNvSpPr txBox="1"/>
          <p:nvPr userDrawn="1"/>
        </p:nvSpPr>
        <p:spPr>
          <a:xfrm>
            <a:off x="8211829" y="2160155"/>
            <a:ext cx="3209757" cy="63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14074E8F-FA61-4B2E-B833-6ED073051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13" y="766618"/>
            <a:ext cx="10677525" cy="87326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>
              <a:defRPr sz="5000">
                <a:solidFill>
                  <a:schemeClr val="bg2"/>
                </a:solidFill>
                <a:latin typeface="+mj-lt"/>
              </a:defRPr>
            </a:lvl2pPr>
            <a:lvl3pPr>
              <a:defRPr sz="5000">
                <a:solidFill>
                  <a:schemeClr val="bg2"/>
                </a:solidFill>
                <a:latin typeface="+mj-lt"/>
              </a:defRPr>
            </a:lvl3pPr>
            <a:lvl4pPr>
              <a:defRPr sz="5000">
                <a:solidFill>
                  <a:schemeClr val="bg2"/>
                </a:solidFill>
                <a:latin typeface="+mj-lt"/>
              </a:defRPr>
            </a:lvl4pPr>
            <a:lvl5pPr>
              <a:defRPr sz="5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pl-PL" dirty="0"/>
              <a:t>Kliknij, aby dodać tekst</a:t>
            </a:r>
          </a:p>
        </p:txBody>
      </p:sp>
      <p:sp>
        <p:nvSpPr>
          <p:cNvPr id="12" name="Symbol zastępczy tekstu 18">
            <a:extLst>
              <a:ext uri="{FF2B5EF4-FFF2-40B4-BE49-F238E27FC236}">
                <a16:creationId xmlns:a16="http://schemas.microsoft.com/office/drawing/2014/main" id="{632D9038-2D24-462A-B23F-216A115FC9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600" y="3844342"/>
            <a:ext cx="2304661" cy="41391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13" name="Symbol zastępczy tekstu 18">
            <a:extLst>
              <a:ext uri="{FF2B5EF4-FFF2-40B4-BE49-F238E27FC236}">
                <a16:creationId xmlns:a16="http://schemas.microsoft.com/office/drawing/2014/main" id="{9FA2516C-1AA1-4735-8051-D9EBE8AD8B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9925" y="3074812"/>
            <a:ext cx="2304661" cy="37044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15" name="Symbol zastępczy tekstu 18">
            <a:extLst>
              <a:ext uri="{FF2B5EF4-FFF2-40B4-BE49-F238E27FC236}">
                <a16:creationId xmlns:a16="http://schemas.microsoft.com/office/drawing/2014/main" id="{D47BAEA8-82ED-43CE-9738-84368F6F7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6008" y="2266430"/>
            <a:ext cx="2304661" cy="41391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8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owy_czarny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190BC9F2-CAC9-2546-99F1-9183935CFC22}"/>
              </a:ext>
            </a:extLst>
          </p:cNvPr>
          <p:cNvCxnSpPr>
            <a:cxnSpLocks/>
          </p:cNvCxnSpPr>
          <p:nvPr userDrawn="1"/>
        </p:nvCxnSpPr>
        <p:spPr>
          <a:xfrm>
            <a:off x="5522119" y="1708060"/>
            <a:ext cx="1147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14074E8F-FA61-4B2E-B833-6ED073051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13" y="766618"/>
            <a:ext cx="10677525" cy="87326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>
              <a:defRPr sz="5000">
                <a:solidFill>
                  <a:schemeClr val="bg2"/>
                </a:solidFill>
                <a:latin typeface="+mj-lt"/>
              </a:defRPr>
            </a:lvl2pPr>
            <a:lvl3pPr>
              <a:defRPr sz="5000">
                <a:solidFill>
                  <a:schemeClr val="bg2"/>
                </a:solidFill>
                <a:latin typeface="+mj-lt"/>
              </a:defRPr>
            </a:lvl3pPr>
            <a:lvl4pPr>
              <a:defRPr sz="5000">
                <a:solidFill>
                  <a:schemeClr val="bg2"/>
                </a:solidFill>
                <a:latin typeface="+mj-lt"/>
              </a:defRPr>
            </a:lvl4pPr>
            <a:lvl5pPr>
              <a:defRPr sz="5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pl-PL" dirty="0"/>
              <a:t>Kliknij, aby dodać tekst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C052E3C-928C-403B-97BE-8CB87372D2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631" y="6071190"/>
            <a:ext cx="890893" cy="6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owy_ra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98;p30">
            <a:extLst>
              <a:ext uri="{FF2B5EF4-FFF2-40B4-BE49-F238E27FC236}">
                <a16:creationId xmlns:a16="http://schemas.microsoft.com/office/drawing/2014/main" id="{85D88809-24D4-B148-8E76-5520CBB1D4D5}"/>
              </a:ext>
            </a:extLst>
          </p:cNvPr>
          <p:cNvSpPr/>
          <p:nvPr userDrawn="1"/>
        </p:nvSpPr>
        <p:spPr>
          <a:xfrm>
            <a:off x="0" y="0"/>
            <a:ext cx="12201145" cy="685963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98;p30">
            <a:extLst>
              <a:ext uri="{FF2B5EF4-FFF2-40B4-BE49-F238E27FC236}">
                <a16:creationId xmlns:a16="http://schemas.microsoft.com/office/drawing/2014/main" id="{104DFD1B-E096-AC40-B794-85E7554D8EF1}"/>
              </a:ext>
            </a:extLst>
          </p:cNvPr>
          <p:cNvSpPr/>
          <p:nvPr userDrawn="1"/>
        </p:nvSpPr>
        <p:spPr>
          <a:xfrm>
            <a:off x="186613" y="180753"/>
            <a:ext cx="11831216" cy="6518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190BC9F2-CAC9-2546-99F1-9183935CFC22}"/>
              </a:ext>
            </a:extLst>
          </p:cNvPr>
          <p:cNvCxnSpPr>
            <a:cxnSpLocks/>
          </p:cNvCxnSpPr>
          <p:nvPr userDrawn="1"/>
        </p:nvCxnSpPr>
        <p:spPr>
          <a:xfrm>
            <a:off x="5522119" y="1911256"/>
            <a:ext cx="114776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30F210-7891-49C6-BB07-35E3C71C2A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13" y="840505"/>
            <a:ext cx="10677525" cy="98436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000">
                <a:solidFill>
                  <a:schemeClr val="bg2"/>
                </a:solidFill>
                <a:latin typeface="+mj-lt"/>
              </a:defRPr>
            </a:lvl1pPr>
            <a:lvl2pPr>
              <a:defRPr sz="5000">
                <a:solidFill>
                  <a:schemeClr val="bg2"/>
                </a:solidFill>
                <a:latin typeface="+mj-lt"/>
              </a:defRPr>
            </a:lvl2pPr>
            <a:lvl3pPr>
              <a:defRPr sz="5000">
                <a:solidFill>
                  <a:schemeClr val="bg2"/>
                </a:solidFill>
                <a:latin typeface="+mj-lt"/>
              </a:defRPr>
            </a:lvl3pPr>
            <a:lvl4pPr>
              <a:defRPr sz="5000">
                <a:solidFill>
                  <a:schemeClr val="bg2"/>
                </a:solidFill>
                <a:latin typeface="+mj-lt"/>
              </a:defRPr>
            </a:lvl4pPr>
            <a:lvl5pPr>
              <a:defRPr sz="5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pl-PL" dirty="0"/>
              <a:t>Kliknij, aby dodać tekst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2D803E8B-ACA7-4881-9822-97C2A5381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791" y="5922335"/>
            <a:ext cx="890893" cy="6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0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owy_zielony_3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190BC9F2-CAC9-2546-99F1-9183935CFC22}"/>
              </a:ext>
            </a:extLst>
          </p:cNvPr>
          <p:cNvCxnSpPr>
            <a:cxnSpLocks/>
          </p:cNvCxnSpPr>
          <p:nvPr userDrawn="1"/>
        </p:nvCxnSpPr>
        <p:spPr>
          <a:xfrm>
            <a:off x="5522119" y="1911256"/>
            <a:ext cx="114776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30F210-7891-49C6-BB07-35E3C71C2A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13" y="840505"/>
            <a:ext cx="10677525" cy="98436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000">
                <a:solidFill>
                  <a:schemeClr val="bg2"/>
                </a:solidFill>
                <a:latin typeface="+mj-lt"/>
              </a:defRPr>
            </a:lvl1pPr>
            <a:lvl2pPr>
              <a:defRPr sz="5000">
                <a:solidFill>
                  <a:schemeClr val="bg2"/>
                </a:solidFill>
                <a:latin typeface="+mj-lt"/>
              </a:defRPr>
            </a:lvl2pPr>
            <a:lvl3pPr>
              <a:defRPr sz="5000">
                <a:solidFill>
                  <a:schemeClr val="bg2"/>
                </a:solidFill>
                <a:latin typeface="+mj-lt"/>
              </a:defRPr>
            </a:lvl3pPr>
            <a:lvl4pPr>
              <a:defRPr sz="5000">
                <a:solidFill>
                  <a:schemeClr val="bg2"/>
                </a:solidFill>
                <a:latin typeface="+mj-lt"/>
              </a:defRPr>
            </a:lvl4pPr>
            <a:lvl5pPr>
              <a:defRPr sz="5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pl-PL" dirty="0"/>
              <a:t>Kliknij, aby dodać tekst</a:t>
            </a:r>
          </a:p>
        </p:txBody>
      </p:sp>
      <p:sp>
        <p:nvSpPr>
          <p:cNvPr id="8" name="Symbol zastępczy tekstu 13">
            <a:extLst>
              <a:ext uri="{FF2B5EF4-FFF2-40B4-BE49-F238E27FC236}">
                <a16:creationId xmlns:a16="http://schemas.microsoft.com/office/drawing/2014/main" id="{AE235A76-51C7-458E-9675-ED1927A905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7713" y="3469158"/>
            <a:ext cx="3794470" cy="3209937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l-PL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At </a:t>
            </a:r>
            <a:r>
              <a:rPr lang="pl-PL" dirty="0" err="1"/>
              <a:t>vero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et </a:t>
            </a:r>
            <a:r>
              <a:rPr lang="pl-PL" dirty="0" err="1"/>
              <a:t>accusamus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dignissimos</a:t>
            </a:r>
            <a:r>
              <a:rPr lang="pl-PL" dirty="0"/>
              <a:t> </a:t>
            </a:r>
            <a:r>
              <a:rPr lang="pl-PL" dirty="0" err="1"/>
              <a:t>ducimus</a:t>
            </a:r>
            <a:r>
              <a:rPr lang="pl-PL" dirty="0"/>
              <a:t> qui </a:t>
            </a:r>
            <a:r>
              <a:rPr lang="pl-PL" dirty="0" err="1"/>
              <a:t>blanditiis</a:t>
            </a:r>
            <a:r>
              <a:rPr lang="pl-PL" dirty="0"/>
              <a:t> </a:t>
            </a:r>
            <a:r>
              <a:rPr lang="pl-PL" dirty="0" err="1"/>
              <a:t>praesentium</a:t>
            </a:r>
            <a:r>
              <a:rPr lang="pl-PL" dirty="0"/>
              <a:t> </a:t>
            </a:r>
            <a:r>
              <a:rPr lang="pl-PL" dirty="0" err="1"/>
              <a:t>voluptatum</a:t>
            </a:r>
            <a:r>
              <a:rPr lang="pl-PL" dirty="0"/>
              <a:t> </a:t>
            </a:r>
            <a:r>
              <a:rPr lang="pl-PL" dirty="0" err="1"/>
              <a:t>deleniti</a:t>
            </a:r>
            <a:r>
              <a:rPr lang="pl-PL" dirty="0"/>
              <a:t> </a:t>
            </a:r>
            <a:r>
              <a:rPr lang="pl-PL" dirty="0" err="1"/>
              <a:t>atque</a:t>
            </a:r>
            <a:r>
              <a:rPr lang="pl-PL" dirty="0"/>
              <a:t> </a:t>
            </a:r>
            <a:r>
              <a:rPr lang="pl-PL" dirty="0" err="1"/>
              <a:t>corrupti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481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ł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190BC9F2-CAC9-2546-99F1-9183935CFC22}"/>
              </a:ext>
            </a:extLst>
          </p:cNvPr>
          <p:cNvCxnSpPr>
            <a:cxnSpLocks/>
          </p:cNvCxnSpPr>
          <p:nvPr userDrawn="1"/>
        </p:nvCxnSpPr>
        <p:spPr>
          <a:xfrm>
            <a:off x="5522119" y="1708060"/>
            <a:ext cx="114776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oogle Shape;385;p72">
            <a:extLst>
              <a:ext uri="{FF2B5EF4-FFF2-40B4-BE49-F238E27FC236}">
                <a16:creationId xmlns:a16="http://schemas.microsoft.com/office/drawing/2014/main" id="{9AB88C57-AE1C-544E-96C9-0494E01B9CAD}"/>
              </a:ext>
            </a:extLst>
          </p:cNvPr>
          <p:cNvGrpSpPr/>
          <p:nvPr userDrawn="1"/>
        </p:nvGrpSpPr>
        <p:grpSpPr>
          <a:xfrm>
            <a:off x="6475838" y="3189977"/>
            <a:ext cx="1471019" cy="3184127"/>
            <a:chOff x="4863169" y="1577308"/>
            <a:chExt cx="1471019" cy="3184127"/>
          </a:xfrm>
          <a:solidFill>
            <a:schemeClr val="accent2"/>
          </a:solidFill>
        </p:grpSpPr>
        <p:sp>
          <p:nvSpPr>
            <p:cNvPr id="11" name="Google Shape;386;p72">
              <a:extLst>
                <a:ext uri="{FF2B5EF4-FFF2-40B4-BE49-F238E27FC236}">
                  <a16:creationId xmlns:a16="http://schemas.microsoft.com/office/drawing/2014/main" id="{12921891-51E0-954D-8351-484CE35C2527}"/>
                </a:ext>
              </a:extLst>
            </p:cNvPr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72">
              <a:extLst>
                <a:ext uri="{FF2B5EF4-FFF2-40B4-BE49-F238E27FC236}">
                  <a16:creationId xmlns:a16="http://schemas.microsoft.com/office/drawing/2014/main" id="{650CEE00-F850-ED4F-8736-6ADD8067E16A}"/>
                </a:ext>
              </a:extLst>
            </p:cNvPr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89;p72">
            <a:extLst>
              <a:ext uri="{FF2B5EF4-FFF2-40B4-BE49-F238E27FC236}">
                <a16:creationId xmlns:a16="http://schemas.microsoft.com/office/drawing/2014/main" id="{F6F0D5ED-E23A-984F-8D95-A33387CCA288}"/>
              </a:ext>
            </a:extLst>
          </p:cNvPr>
          <p:cNvGrpSpPr/>
          <p:nvPr userDrawn="1"/>
        </p:nvGrpSpPr>
        <p:grpSpPr>
          <a:xfrm>
            <a:off x="4874249" y="2058612"/>
            <a:ext cx="2485879" cy="2188366"/>
            <a:chOff x="3261580" y="445943"/>
            <a:chExt cx="2485879" cy="2188366"/>
          </a:xfrm>
        </p:grpSpPr>
        <p:sp>
          <p:nvSpPr>
            <p:cNvPr id="16" name="Google Shape;390;p72">
              <a:extLst>
                <a:ext uri="{FF2B5EF4-FFF2-40B4-BE49-F238E27FC236}">
                  <a16:creationId xmlns:a16="http://schemas.microsoft.com/office/drawing/2014/main" id="{94AFE89A-4276-E64D-9BD0-AD47DD4BBAD4}"/>
                </a:ext>
              </a:extLst>
            </p:cNvPr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17" name="Google Shape;391;p72">
              <a:extLst>
                <a:ext uri="{FF2B5EF4-FFF2-40B4-BE49-F238E27FC236}">
                  <a16:creationId xmlns:a16="http://schemas.microsoft.com/office/drawing/2014/main" id="{7C1A112D-E087-E349-8373-15C7B25950CB}"/>
                </a:ext>
              </a:extLst>
            </p:cNvPr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oogle Shape;393;p72">
            <a:extLst>
              <a:ext uri="{FF2B5EF4-FFF2-40B4-BE49-F238E27FC236}">
                <a16:creationId xmlns:a16="http://schemas.microsoft.com/office/drawing/2014/main" id="{1315A4EB-10EF-9743-814B-1A8D7922D10F}"/>
              </a:ext>
            </a:extLst>
          </p:cNvPr>
          <p:cNvGrpSpPr/>
          <p:nvPr userDrawn="1"/>
        </p:nvGrpSpPr>
        <p:grpSpPr>
          <a:xfrm>
            <a:off x="3761910" y="3889706"/>
            <a:ext cx="3045726" cy="1798861"/>
            <a:chOff x="2149241" y="2277037"/>
            <a:chExt cx="3045726" cy="1798861"/>
          </a:xfrm>
          <a:solidFill>
            <a:schemeClr val="bg2"/>
          </a:solidFill>
        </p:grpSpPr>
        <p:sp>
          <p:nvSpPr>
            <p:cNvPr id="20" name="Google Shape;394;p72">
              <a:extLst>
                <a:ext uri="{FF2B5EF4-FFF2-40B4-BE49-F238E27FC236}">
                  <a16:creationId xmlns:a16="http://schemas.microsoft.com/office/drawing/2014/main" id="{2E13E0EC-4578-204E-A1AA-EDEEC37DBE57}"/>
                </a:ext>
              </a:extLst>
            </p:cNvPr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5;p72">
              <a:extLst>
                <a:ext uri="{FF2B5EF4-FFF2-40B4-BE49-F238E27FC236}">
                  <a16:creationId xmlns:a16="http://schemas.microsoft.com/office/drawing/2014/main" id="{1EA54EEF-1D8F-3546-8D3E-FC44AC7A425C}"/>
                </a:ext>
              </a:extLst>
            </p:cNvPr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Symbol zastępczy tekstu 3">
            <a:extLst>
              <a:ext uri="{FF2B5EF4-FFF2-40B4-BE49-F238E27FC236}">
                <a16:creationId xmlns:a16="http://schemas.microsoft.com/office/drawing/2014/main" id="{26527E47-4705-432C-92F4-1E1F8F0EED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13" y="766618"/>
            <a:ext cx="10677525" cy="87326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000">
                <a:solidFill>
                  <a:schemeClr val="bg2"/>
                </a:solidFill>
                <a:latin typeface="+mj-lt"/>
              </a:defRPr>
            </a:lvl1pPr>
            <a:lvl2pPr>
              <a:defRPr sz="5000">
                <a:solidFill>
                  <a:schemeClr val="bg2"/>
                </a:solidFill>
                <a:latin typeface="+mj-lt"/>
              </a:defRPr>
            </a:lvl2pPr>
            <a:lvl3pPr>
              <a:defRPr sz="5000">
                <a:solidFill>
                  <a:schemeClr val="bg2"/>
                </a:solidFill>
                <a:latin typeface="+mj-lt"/>
              </a:defRPr>
            </a:lvl3pPr>
            <a:lvl4pPr>
              <a:defRPr sz="5000">
                <a:solidFill>
                  <a:schemeClr val="bg2"/>
                </a:solidFill>
                <a:latin typeface="+mj-lt"/>
              </a:defRPr>
            </a:lvl4pPr>
            <a:lvl5pPr>
              <a:defRPr sz="5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pl-PL" dirty="0"/>
              <a:t>Kliknij, aby dodać tekst</a:t>
            </a:r>
          </a:p>
        </p:txBody>
      </p:sp>
      <p:sp>
        <p:nvSpPr>
          <p:cNvPr id="31" name="Symbol zastępczy tekstu 13">
            <a:extLst>
              <a:ext uri="{FF2B5EF4-FFF2-40B4-BE49-F238E27FC236}">
                <a16:creationId xmlns:a16="http://schemas.microsoft.com/office/drawing/2014/main" id="{4707C77D-F414-4C07-BFD2-D9105187F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6592" y="2858857"/>
            <a:ext cx="1210296" cy="4737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l-PL" sz="2500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Tekst</a:t>
            </a:r>
          </a:p>
        </p:txBody>
      </p:sp>
      <p:sp>
        <p:nvSpPr>
          <p:cNvPr id="32" name="Symbol zastępczy tekstu 13">
            <a:extLst>
              <a:ext uri="{FF2B5EF4-FFF2-40B4-BE49-F238E27FC236}">
                <a16:creationId xmlns:a16="http://schemas.microsoft.com/office/drawing/2014/main" id="{96986591-C2DD-4342-90CF-D68B92A221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7992223">
            <a:off x="6577686" y="4527359"/>
            <a:ext cx="1210296" cy="4737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l-PL" sz="2500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Tekst</a:t>
            </a:r>
          </a:p>
        </p:txBody>
      </p:sp>
      <p:sp>
        <p:nvSpPr>
          <p:cNvPr id="33" name="Symbol zastępczy tekstu 13">
            <a:extLst>
              <a:ext uri="{FF2B5EF4-FFF2-40B4-BE49-F238E27FC236}">
                <a16:creationId xmlns:a16="http://schemas.microsoft.com/office/drawing/2014/main" id="{4D39D72C-7175-401D-9B2F-0DADCA8BDE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3530804">
            <a:off x="4561122" y="4504660"/>
            <a:ext cx="1210296" cy="4737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l-PL" sz="2500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Tekst</a:t>
            </a:r>
          </a:p>
        </p:txBody>
      </p:sp>
      <p:sp>
        <p:nvSpPr>
          <p:cNvPr id="34" name="Symbol zastępczy tekstu 13">
            <a:extLst>
              <a:ext uri="{FF2B5EF4-FFF2-40B4-BE49-F238E27FC236}">
                <a16:creationId xmlns:a16="http://schemas.microsoft.com/office/drawing/2014/main" id="{D86067CA-843A-4E64-BE8D-3EC91F6BA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2022" y="4021524"/>
            <a:ext cx="1305977" cy="473788"/>
          </a:xfrm>
        </p:spPr>
        <p:txBody>
          <a:bodyPr>
            <a:noAutofit/>
          </a:bodyPr>
          <a:lstStyle>
            <a:lvl1pPr marL="285750" marR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l-PL" sz="3000" b="0" i="0" u="none" strike="noStrike" smtClean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42334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ładki Zielon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27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ładki Czarn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10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ładki Czerwon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12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rozdział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03A9D-6725-6B4A-A5CE-23B880EE22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2049" y="1639353"/>
            <a:ext cx="6053126" cy="2139017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F22D16-D41D-5A43-A251-5F74D77444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2049" y="4039559"/>
            <a:ext cx="6053126" cy="11127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tekst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EA1EDF5C-79C2-024D-9774-6F8632869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158" y="1639353"/>
            <a:ext cx="2241550" cy="3636446"/>
          </a:xfrm>
          <a:prstGeom prst="rect">
            <a:avLst/>
          </a:prstGeom>
        </p:spPr>
      </p:pic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AF585B5A-F694-5040-86AE-EC531F84EB76}"/>
              </a:ext>
            </a:extLst>
          </p:cNvPr>
          <p:cNvCxnSpPr>
            <a:cxnSpLocks/>
          </p:cNvCxnSpPr>
          <p:nvPr userDrawn="1"/>
        </p:nvCxnSpPr>
        <p:spPr>
          <a:xfrm>
            <a:off x="4143378" y="1639353"/>
            <a:ext cx="0" cy="360787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08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537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rozdziału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03A9D-6725-6B4A-A5CE-23B880EE22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2049" y="1639353"/>
            <a:ext cx="6053126" cy="2113138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5000"/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F22D16-D41D-5A43-A251-5F74D77444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2049" y="4106174"/>
            <a:ext cx="6053126" cy="115237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tekst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EA1EDF5C-79C2-024D-9774-6F8632869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158" y="1639353"/>
            <a:ext cx="2241550" cy="3636446"/>
          </a:xfrm>
          <a:prstGeom prst="rect">
            <a:avLst/>
          </a:prstGeom>
        </p:spPr>
      </p:pic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AF585B5A-F694-5040-86AE-EC531F84EB76}"/>
              </a:ext>
            </a:extLst>
          </p:cNvPr>
          <p:cNvCxnSpPr>
            <a:cxnSpLocks/>
          </p:cNvCxnSpPr>
          <p:nvPr userDrawn="1"/>
        </p:nvCxnSpPr>
        <p:spPr>
          <a:xfrm>
            <a:off x="4143378" y="1639353"/>
            <a:ext cx="0" cy="360787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5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owy_ziel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6B564A8-69CB-DF41-A448-ADF51DD06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64" y="16625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8E137AB4-4F73-1446-A957-F53DFDE22FAE}"/>
              </a:ext>
            </a:extLst>
          </p:cNvPr>
          <p:cNvCxnSpPr>
            <a:cxnSpLocks/>
          </p:cNvCxnSpPr>
          <p:nvPr userDrawn="1"/>
        </p:nvCxnSpPr>
        <p:spPr>
          <a:xfrm>
            <a:off x="333895" y="1561093"/>
            <a:ext cx="11477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owy_czerwo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C6731-1C0B-E64C-A1A4-92AB3AF71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64" y="16625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86E439FC-8597-B943-98A0-6731375B303C}"/>
              </a:ext>
            </a:extLst>
          </p:cNvPr>
          <p:cNvCxnSpPr>
            <a:cxnSpLocks/>
          </p:cNvCxnSpPr>
          <p:nvPr userDrawn="1"/>
        </p:nvCxnSpPr>
        <p:spPr>
          <a:xfrm>
            <a:off x="333895" y="1561093"/>
            <a:ext cx="11477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owy_czarny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9731466A-F01F-184E-8E20-90E58ED82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64" y="16625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2C19FE7-DC6B-214B-8F2E-EC6F00A41B19}"/>
              </a:ext>
            </a:extLst>
          </p:cNvPr>
          <p:cNvCxnSpPr>
            <a:cxnSpLocks/>
          </p:cNvCxnSpPr>
          <p:nvPr userDrawn="1"/>
        </p:nvCxnSpPr>
        <p:spPr>
          <a:xfrm>
            <a:off x="333895" y="1561093"/>
            <a:ext cx="1147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4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owy_czarny_obraz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EF255-021A-F346-95C9-46B35A2D4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819" y="453512"/>
            <a:ext cx="10899370" cy="1325563"/>
          </a:xfrm>
        </p:spPr>
        <p:txBody>
          <a:bodyPr>
            <a:normAutofit/>
          </a:bodyPr>
          <a:lstStyle>
            <a:lvl1pPr algn="l">
              <a:lnSpc>
                <a:spcPts val="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4620BFF3-D03B-B447-AF64-3EC498F63308}"/>
              </a:ext>
            </a:extLst>
          </p:cNvPr>
          <p:cNvCxnSpPr>
            <a:cxnSpLocks/>
          </p:cNvCxnSpPr>
          <p:nvPr userDrawn="1"/>
        </p:nvCxnSpPr>
        <p:spPr>
          <a:xfrm>
            <a:off x="572194" y="2117029"/>
            <a:ext cx="1147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7DCBC64B-7761-E240-9CF0-C6718F0EF2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819" y="3878483"/>
            <a:ext cx="2527067" cy="25270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C88ACA01-D465-7748-ABBE-2EEFD957F8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3820" y="3877420"/>
            <a:ext cx="2527067" cy="25270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CE87C58C-073D-BF44-8C8A-44B7C46075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2001" y="3877421"/>
            <a:ext cx="2527067" cy="25270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z tekstem"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98;p30">
            <a:extLst>
              <a:ext uri="{FF2B5EF4-FFF2-40B4-BE49-F238E27FC236}">
                <a16:creationId xmlns:a16="http://schemas.microsoft.com/office/drawing/2014/main" id="{85D88809-24D4-B148-8E76-5520CBB1D4D5}"/>
              </a:ext>
            </a:extLst>
          </p:cNvPr>
          <p:cNvSpPr/>
          <p:nvPr userDrawn="1"/>
        </p:nvSpPr>
        <p:spPr>
          <a:xfrm>
            <a:off x="-9148" y="0"/>
            <a:ext cx="12201147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2000"/>
                </a:schemeClr>
              </a:gs>
              <a:gs pos="100000">
                <a:schemeClr val="bg1">
                  <a:lumMod val="100000"/>
                </a:schemeClr>
              </a:gs>
            </a:gsLst>
            <a:lin ang="72000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A1F5165-0784-4271-BE23-9A05DB09B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415" y="2115849"/>
            <a:ext cx="7568021" cy="2608039"/>
          </a:xfrm>
        </p:spPr>
        <p:txBody>
          <a:bodyPr>
            <a:noAutofit/>
          </a:bodyPr>
          <a:lstStyle>
            <a:lvl1pPr algn="ctr">
              <a:defRPr sz="8000"/>
            </a:lvl1pPr>
          </a:lstStyle>
          <a:p>
            <a:r>
              <a:rPr lang="pl-PL" dirty="0"/>
              <a:t>Kliknij, aby dodać tekst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08057D-0175-4119-A1ED-5EA3BB91C8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631" y="6071190"/>
            <a:ext cx="890893" cy="6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0FD3B88-A591-7449-9973-20AB880B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9CBEE4-DB85-B44B-AE6C-50D873F36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8F474B0-B287-8349-918A-62212BAB37B5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101388" y="6068162"/>
            <a:ext cx="896941" cy="6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61" r:id="rId3"/>
    <p:sldLayoutId id="2147483668" r:id="rId4"/>
    <p:sldLayoutId id="2147483660" r:id="rId5"/>
    <p:sldLayoutId id="2147483665" r:id="rId6"/>
    <p:sldLayoutId id="2147483664" r:id="rId7"/>
    <p:sldLayoutId id="2147483685" r:id="rId8"/>
    <p:sldLayoutId id="2147483649" r:id="rId9"/>
    <p:sldLayoutId id="2147483679" r:id="rId10"/>
    <p:sldLayoutId id="2147483666" r:id="rId11"/>
    <p:sldLayoutId id="2147483680" r:id="rId12"/>
    <p:sldLayoutId id="2147483667" r:id="rId13"/>
    <p:sldLayoutId id="2147483669" r:id="rId14"/>
    <p:sldLayoutId id="2147483670" r:id="rId15"/>
    <p:sldLayoutId id="2147483671" r:id="rId16"/>
    <p:sldLayoutId id="2147483683" r:id="rId17"/>
    <p:sldLayoutId id="2147483674" r:id="rId18"/>
    <p:sldLayoutId id="2147483681" r:id="rId19"/>
    <p:sldLayoutId id="2147483682" r:id="rId20"/>
    <p:sldLayoutId id="2147483691" r:id="rId21"/>
    <p:sldLayoutId id="2147483675" r:id="rId22"/>
    <p:sldLayoutId id="2147483693" r:id="rId23"/>
    <p:sldLayoutId id="2147483673" r:id="rId24"/>
    <p:sldLayoutId id="2147483692" r:id="rId25"/>
    <p:sldLayoutId id="2147483678" r:id="rId26"/>
    <p:sldLayoutId id="2147483688" r:id="rId27"/>
    <p:sldLayoutId id="2147483689" r:id="rId28"/>
    <p:sldLayoutId id="2147483690" r:id="rId29"/>
    <p:sldLayoutId id="214748369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web.pl/plan-marketingowy-b2b-pdf/?utm_source=ebook&amp;utm_medium=plan%20marketingow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znaj.businessweb.pl/meetings/mariusz-glinski" TargetMode="External"/><Relationship Id="rId2" Type="http://schemas.openxmlformats.org/officeDocument/2006/relationships/hyperlink" Target="mailto:mariusz.glinski@businessweb.p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web.pl/buyer-persona-czym-jest-i-jak-ja-stworzyc-przyklad/?utm_source=ebook&amp;utm_medium=plan%20marketingowy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web.pl/lead-marketingowy/?utm_source=ebook&amp;utm_medium=plan%20marketingowy" TargetMode="External"/><Relationship Id="rId2" Type="http://schemas.openxmlformats.org/officeDocument/2006/relationships/hyperlink" Target="https://www.businessweb.pl/co-to-jest-lead/?utm_source=ebook&amp;utm_medium=plan%20marketingowy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web.pl/reklamy-google-ads-i-facebook-ads/?utm_source=ebook&amp;utm_medium=plan%20marketingowy" TargetMode="External"/><Relationship Id="rId2" Type="http://schemas.openxmlformats.org/officeDocument/2006/relationships/hyperlink" Target="https://www.businessweb.pl/jak-zwiekszyc-efektywnosc-tresci-tworzonych-na-firmowym-blogu-b2b/?utm_source=ebook&amp;utm_medium=plan%20marketingowy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usinessweb.pl/buyer-persona-czym-jest-i-jak-ja-stworzyc-przyklad/?utm_source=ebook&amp;utm_medium=plan%20marketingowy" TargetMode="External"/><Relationship Id="rId4" Type="http://schemas.openxmlformats.org/officeDocument/2006/relationships/hyperlink" Target="https://www.businessweb.pl/pozyskaj-klientow-przez-linkedin/?utm_source=ebook&amp;utm_medium=plan%20marketingow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55AF6-B906-40F1-BF3F-E78297D4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1" y="2673230"/>
            <a:ext cx="9401224" cy="1511540"/>
          </a:xfrm>
        </p:spPr>
        <p:txBody>
          <a:bodyPr/>
          <a:lstStyle/>
          <a:p>
            <a:r>
              <a:rPr lang="pl-PL" dirty="0">
                <a:latin typeface="Montserrat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Szablon Planu Marketingowego </a:t>
            </a:r>
            <a:r>
              <a:rPr lang="pl-PL" sz="4000" dirty="0">
                <a:latin typeface="Montserrat" pitchFamily="2" charset="0"/>
              </a:rPr>
              <a:t>(System Pozyskiwania Leadów B2B z wykorzystaniem Internetu)</a:t>
            </a:r>
            <a:endParaRPr lang="pl-PL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5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/>
          <p:nvPr/>
        </p:nvSpPr>
        <p:spPr>
          <a:xfrm>
            <a:off x="246487" y="668327"/>
            <a:ext cx="933402" cy="96577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189;p23"/>
          <p:cNvSpPr txBox="1"/>
          <p:nvPr/>
        </p:nvSpPr>
        <p:spPr>
          <a:xfrm>
            <a:off x="1587500" y="482500"/>
            <a:ext cx="248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Imię</a:t>
            </a:r>
            <a:r>
              <a:rPr lang="en" sz="1467" dirty="0">
                <a:solidFill>
                  <a:srgbClr val="FFFFFF"/>
                </a:solidFill>
              </a:rPr>
              <a:t>: 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850900" y="1906100"/>
            <a:ext cx="3225600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300" i="1" dirty="0">
                <a:solidFill>
                  <a:srgbClr val="FFFFFF"/>
                </a:solidFill>
              </a:rPr>
              <a:t>Umieść ciekawy cytat związany z personą</a:t>
            </a:r>
            <a:endParaRPr sz="1300" i="1" dirty="0">
              <a:solidFill>
                <a:srgbClr val="FFFFFF"/>
              </a:solidFill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15" y="750158"/>
            <a:ext cx="819376" cy="84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01" y="1930401"/>
            <a:ext cx="711300" cy="7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/>
          <p:nvPr/>
        </p:nvSpPr>
        <p:spPr>
          <a:xfrm>
            <a:off x="4076300" y="0"/>
            <a:ext cx="2043550" cy="28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194;p23"/>
          <p:cNvSpPr txBox="1"/>
          <p:nvPr/>
        </p:nvSpPr>
        <p:spPr>
          <a:xfrm>
            <a:off x="1587500" y="933900"/>
            <a:ext cx="248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Stanowisko</a:t>
            </a:r>
            <a:r>
              <a:rPr lang="en" sz="1467" dirty="0">
                <a:solidFill>
                  <a:srgbClr val="FFFFFF"/>
                </a:solidFill>
              </a:rPr>
              <a:t>: 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587500" y="1385300"/>
            <a:ext cx="248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Branża</a:t>
            </a:r>
            <a:r>
              <a:rPr lang="en" sz="1467" dirty="0">
                <a:solidFill>
                  <a:srgbClr val="FFFFFF"/>
                </a:solidFill>
              </a:rPr>
              <a:t>: 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90613" y="0"/>
            <a:ext cx="39880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BUYER PERSONA</a:t>
            </a:r>
            <a:endParaRPr sz="24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5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7200" y="104950"/>
            <a:ext cx="470000" cy="47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7200" y="1883908"/>
            <a:ext cx="513100" cy="5414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7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1000" y="971500"/>
            <a:ext cx="519250" cy="5294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0" name="Google Shape;200;p23"/>
          <p:cNvSpPr txBox="1"/>
          <p:nvPr/>
        </p:nvSpPr>
        <p:spPr>
          <a:xfrm>
            <a:off x="4747200" y="8792"/>
            <a:ext cx="1178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333" dirty="0">
                <a:solidFill>
                  <a:schemeClr val="tx2"/>
                </a:solidFill>
              </a:rPr>
              <a:t>Wiek (zakres)</a:t>
            </a:r>
            <a:r>
              <a:rPr lang="en" sz="1333" dirty="0">
                <a:solidFill>
                  <a:schemeClr val="tx2"/>
                </a:solidFill>
              </a:rPr>
              <a:t>:</a:t>
            </a:r>
            <a:endParaRPr sz="1333" dirty="0">
              <a:solidFill>
                <a:schemeClr val="tx2"/>
              </a:solidFill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4794500" y="1035000"/>
            <a:ext cx="1178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333" dirty="0">
                <a:solidFill>
                  <a:schemeClr val="tx2"/>
                </a:solidFill>
              </a:rPr>
              <a:t>Płeć</a:t>
            </a:r>
            <a:r>
              <a:rPr lang="en" sz="1333" dirty="0">
                <a:solidFill>
                  <a:schemeClr val="tx2"/>
                </a:solidFill>
              </a:rPr>
              <a:t>:</a:t>
            </a:r>
            <a:endParaRPr sz="1333" dirty="0">
              <a:solidFill>
                <a:schemeClr val="tx2"/>
              </a:solidFill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4794500" y="1902533"/>
            <a:ext cx="1178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333" dirty="0">
                <a:solidFill>
                  <a:schemeClr val="tx2"/>
                </a:solidFill>
              </a:rPr>
              <a:t>Zarobki</a:t>
            </a:r>
            <a:r>
              <a:rPr lang="en" sz="1333" dirty="0">
                <a:solidFill>
                  <a:schemeClr val="tx2"/>
                </a:solidFill>
              </a:rPr>
              <a:t>:</a:t>
            </a:r>
            <a:endParaRPr sz="1333" dirty="0">
              <a:solidFill>
                <a:schemeClr val="tx2"/>
              </a:solidFill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0" y="2844800"/>
            <a:ext cx="3065800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Typowy dzień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3044200" y="2844800"/>
            <a:ext cx="3048000" cy="40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205;p23"/>
          <p:cNvSpPr txBox="1"/>
          <p:nvPr/>
        </p:nvSpPr>
        <p:spPr>
          <a:xfrm>
            <a:off x="3072250" y="2844800"/>
            <a:ext cx="3015750" cy="401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Cele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9144000" y="0"/>
            <a:ext cx="3048000" cy="284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23"/>
          <p:cNvSpPr txBox="1"/>
          <p:nvPr/>
        </p:nvSpPr>
        <p:spPr>
          <a:xfrm>
            <a:off x="9207500" y="0"/>
            <a:ext cx="2984500" cy="284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Proces decyzyjny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6092200" y="0"/>
            <a:ext cx="3047600" cy="284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Wyzwania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6092200" y="2844800"/>
            <a:ext cx="6099800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Doświadczenia z Tobą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911300" y="3225700"/>
            <a:ext cx="1841200" cy="965200"/>
          </a:xfrm>
          <a:prstGeom prst="wedgeRoundRectCallout">
            <a:avLst>
              <a:gd name="adj1" fmla="val -21372"/>
              <a:gd name="adj2" fmla="val -74990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Skopiuj tę stronę tyle razy, ile potrzebujesz (dla każdej persony)</a:t>
            </a:r>
            <a:endParaRPr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-1" y="0"/>
            <a:ext cx="6096133" cy="578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220;p24"/>
          <p:cNvSpPr/>
          <p:nvPr/>
        </p:nvSpPr>
        <p:spPr>
          <a:xfrm>
            <a:off x="0" y="5784300"/>
            <a:ext cx="6095800" cy="10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221;p24"/>
          <p:cNvSpPr txBox="1"/>
          <p:nvPr/>
        </p:nvSpPr>
        <p:spPr>
          <a:xfrm>
            <a:off x="1046833" y="5911285"/>
            <a:ext cx="4898400" cy="83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400" i="1" dirty="0">
                <a:solidFill>
                  <a:schemeClr val="bg1"/>
                </a:solidFill>
              </a:rPr>
              <a:t>Problemy zewnętrzne to takie, na które ludzie szukają rozwiązania</a:t>
            </a:r>
            <a:r>
              <a:rPr lang="en" sz="1400" i="1" dirty="0">
                <a:solidFill>
                  <a:schemeClr val="bg1"/>
                </a:solidFill>
              </a:rPr>
              <a:t>. </a:t>
            </a:r>
            <a:r>
              <a:rPr lang="pl-PL" sz="1400" i="1" dirty="0">
                <a:solidFill>
                  <a:schemeClr val="bg1"/>
                </a:solidFill>
              </a:rPr>
              <a:t>Problemy wewnętrzne to te, z którymi mierzymy się w środku i to one są motorem do zakupu</a:t>
            </a:r>
            <a:endParaRPr sz="1400" b="1" dirty="0">
              <a:solidFill>
                <a:schemeClr val="bg1"/>
              </a:solidFill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1" y="5911285"/>
            <a:ext cx="711300" cy="7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 txBox="1"/>
          <p:nvPr/>
        </p:nvSpPr>
        <p:spPr>
          <a:xfrm>
            <a:off x="126114" y="63500"/>
            <a:ext cx="2915885" cy="101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PROBLEMY ZEWNĘTRZNE</a:t>
            </a:r>
            <a:endParaRPr sz="2400" b="1" dirty="0">
              <a:solidFill>
                <a:schemeClr val="tx2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6221914" y="63500"/>
            <a:ext cx="5969220" cy="4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PROBLEMY </a:t>
            </a:r>
            <a:br>
              <a:rPr lang="pl-PL" sz="2400" b="1" dirty="0">
                <a:solidFill>
                  <a:schemeClr val="bg1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</a:br>
            <a:r>
              <a:rPr lang="pl-PL" sz="2400" b="1" dirty="0">
                <a:solidFill>
                  <a:schemeClr val="bg1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WEWNĘTRZNE</a:t>
            </a:r>
            <a:endParaRPr sz="2400" b="1" dirty="0">
              <a:solidFill>
                <a:schemeClr val="bg1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-332" y="1094062"/>
            <a:ext cx="6096131" cy="475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i="1" dirty="0">
                <a:solidFill>
                  <a:schemeClr val="tx2"/>
                </a:solidFill>
              </a:rPr>
              <a:t>Np</a:t>
            </a:r>
            <a:r>
              <a:rPr lang="en" sz="1467" i="1" dirty="0">
                <a:solidFill>
                  <a:schemeClr val="tx2"/>
                </a:solidFill>
              </a:rPr>
              <a:t>: </a:t>
            </a:r>
            <a:r>
              <a:rPr lang="pl-PL" sz="1467" i="1" dirty="0">
                <a:solidFill>
                  <a:schemeClr val="tx2"/>
                </a:solidFill>
              </a:rPr>
              <a:t>Nie posiadamy dobrego CRM</a:t>
            </a:r>
            <a:endParaRPr sz="1467" i="1" dirty="0">
              <a:solidFill>
                <a:schemeClr val="tx2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6221581" y="1064024"/>
            <a:ext cx="5969552" cy="57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i="1" dirty="0">
                <a:solidFill>
                  <a:schemeClr val="bg1"/>
                </a:solidFill>
              </a:rPr>
              <a:t>Np</a:t>
            </a:r>
            <a:r>
              <a:rPr lang="en" sz="1467" i="1" dirty="0">
                <a:solidFill>
                  <a:schemeClr val="bg1"/>
                </a:solidFill>
              </a:rPr>
              <a:t>: </a:t>
            </a:r>
            <a:r>
              <a:rPr lang="pl-PL" sz="1467" i="1" dirty="0">
                <a:solidFill>
                  <a:schemeClr val="bg1"/>
                </a:solidFill>
              </a:rPr>
              <a:t>Muszę wykazać i udokumentować wyższą sprzedaż, żeby pokazać, że jestem wartościowy dla firmy</a:t>
            </a:r>
            <a:endParaRPr sz="1467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6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/>
          <p:nvPr/>
        </p:nvSpPr>
        <p:spPr>
          <a:xfrm>
            <a:off x="0" y="0"/>
            <a:ext cx="60922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37;p25"/>
          <p:cNvSpPr/>
          <p:nvPr/>
        </p:nvSpPr>
        <p:spPr>
          <a:xfrm>
            <a:off x="6096000" y="0"/>
            <a:ext cx="6094000" cy="47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239;p25"/>
          <p:cNvSpPr txBox="1"/>
          <p:nvPr/>
        </p:nvSpPr>
        <p:spPr>
          <a:xfrm>
            <a:off x="152300" y="76200"/>
            <a:ext cx="220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POTRZEBY</a:t>
            </a:r>
            <a:endParaRPr sz="2400" b="1" dirty="0">
              <a:solidFill>
                <a:schemeClr val="tx2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127000" y="665867"/>
            <a:ext cx="3390900" cy="6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i="1" dirty="0">
                <a:solidFill>
                  <a:schemeClr val="tx2"/>
                </a:solidFill>
              </a:rPr>
              <a:t>Np</a:t>
            </a:r>
            <a:r>
              <a:rPr lang="en" sz="1467" i="1" dirty="0">
                <a:solidFill>
                  <a:schemeClr val="tx2"/>
                </a:solidFill>
              </a:rPr>
              <a:t>: “</a:t>
            </a:r>
            <a:r>
              <a:rPr lang="pl-PL" sz="1467" i="1" dirty="0">
                <a:solidFill>
                  <a:schemeClr val="tx2"/>
                </a:solidFill>
              </a:rPr>
              <a:t>Potrzebuję miejsca, w którym będę zapisywać wszystkie rozmowy z potencjalnym klientem</a:t>
            </a:r>
            <a:r>
              <a:rPr lang="en" sz="1467" i="1" dirty="0">
                <a:solidFill>
                  <a:schemeClr val="tx2"/>
                </a:solidFill>
              </a:rPr>
              <a:t>”</a:t>
            </a:r>
            <a:r>
              <a:rPr lang="en" sz="1467" b="1" dirty="0">
                <a:solidFill>
                  <a:schemeClr val="tx2"/>
                </a:solidFill>
              </a:rPr>
              <a:t>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6221933" y="76200"/>
            <a:ext cx="233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CECHY</a:t>
            </a:r>
            <a:endParaRPr sz="2400" b="1" dirty="0">
              <a:solidFill>
                <a:schemeClr val="bg1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6233700" y="665867"/>
            <a:ext cx="2870400" cy="6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i="1" dirty="0">
                <a:solidFill>
                  <a:schemeClr val="bg1"/>
                </a:solidFill>
              </a:rPr>
              <a:t>Np</a:t>
            </a:r>
            <a:r>
              <a:rPr lang="en" sz="1467" i="1" dirty="0">
                <a:solidFill>
                  <a:schemeClr val="bg1"/>
                </a:solidFill>
              </a:rPr>
              <a:t>: </a:t>
            </a:r>
            <a:r>
              <a:rPr lang="pl-PL" sz="1467" i="1" dirty="0">
                <a:solidFill>
                  <a:schemeClr val="bg1"/>
                </a:solidFill>
              </a:rPr>
              <a:t>Nasz CRM pozwala na nielimitowaną liczbę notatek przypisanych do kontaktów. Mogą one być stworzone przez każdego członka Twojego zespołu sprzedaży.</a:t>
            </a:r>
            <a:endParaRPr sz="1467" b="1" dirty="0">
              <a:solidFill>
                <a:schemeClr val="bg1"/>
              </a:solidFill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200" y="5784300"/>
            <a:ext cx="6095600" cy="10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246;p25"/>
          <p:cNvSpPr txBox="1"/>
          <p:nvPr/>
        </p:nvSpPr>
        <p:spPr>
          <a:xfrm>
            <a:off x="1033501" y="5892700"/>
            <a:ext cx="48984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400" i="1" dirty="0">
                <a:solidFill>
                  <a:schemeClr val="bg1"/>
                </a:solidFill>
              </a:rPr>
              <a:t>“</a:t>
            </a:r>
            <a:r>
              <a:rPr lang="pl-PL" sz="1400" i="1" dirty="0">
                <a:solidFill>
                  <a:schemeClr val="bg1"/>
                </a:solidFill>
              </a:rPr>
              <a:t>Potrzeby</a:t>
            </a:r>
            <a:r>
              <a:rPr lang="en" sz="1400" i="1" dirty="0">
                <a:solidFill>
                  <a:schemeClr val="bg1"/>
                </a:solidFill>
              </a:rPr>
              <a:t>” </a:t>
            </a:r>
            <a:r>
              <a:rPr lang="pl-PL" sz="1400" i="1" dirty="0">
                <a:solidFill>
                  <a:schemeClr val="bg1"/>
                </a:solidFill>
              </a:rPr>
              <a:t>pokazują to, czego klient potrzebuje i wymaga od Twojego produktu lub usługi</a:t>
            </a:r>
            <a:r>
              <a:rPr lang="en" sz="1400" i="1" dirty="0">
                <a:solidFill>
                  <a:schemeClr val="bg1"/>
                </a:solidFill>
              </a:rPr>
              <a:t>. “</a:t>
            </a:r>
            <a:r>
              <a:rPr lang="pl-PL" sz="1400" i="1" dirty="0">
                <a:solidFill>
                  <a:schemeClr val="bg1"/>
                </a:solidFill>
              </a:rPr>
              <a:t>Cechy</a:t>
            </a:r>
            <a:r>
              <a:rPr lang="en" sz="1400" i="1" dirty="0">
                <a:solidFill>
                  <a:schemeClr val="bg1"/>
                </a:solidFill>
              </a:rPr>
              <a:t>” </a:t>
            </a:r>
            <a:br>
              <a:rPr lang="en" sz="1400" i="1" dirty="0">
                <a:solidFill>
                  <a:schemeClr val="bg1"/>
                </a:solidFill>
              </a:rPr>
            </a:br>
            <a:r>
              <a:rPr lang="pl-PL" sz="1400" i="1" dirty="0">
                <a:solidFill>
                  <a:schemeClr val="bg1"/>
                </a:solidFill>
              </a:rPr>
              <a:t>to bezpośrednie odpowiedzi na te potrzeby.</a:t>
            </a:r>
            <a:endParaRPr sz="1400" b="1" dirty="0">
              <a:solidFill>
                <a:schemeClr val="bg1"/>
              </a:solidFill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1" y="5911285"/>
            <a:ext cx="711300" cy="7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1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/>
          <p:nvPr/>
        </p:nvSpPr>
        <p:spPr>
          <a:xfrm>
            <a:off x="0" y="470000"/>
            <a:ext cx="6092200" cy="63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254;p26"/>
          <p:cNvSpPr/>
          <p:nvPr/>
        </p:nvSpPr>
        <p:spPr>
          <a:xfrm>
            <a:off x="6096000" y="0"/>
            <a:ext cx="6094000" cy="47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255;p26"/>
          <p:cNvSpPr/>
          <p:nvPr/>
        </p:nvSpPr>
        <p:spPr>
          <a:xfrm>
            <a:off x="0" y="-1"/>
            <a:ext cx="6094000" cy="564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256;p26"/>
          <p:cNvSpPr txBox="1"/>
          <p:nvPr/>
        </p:nvSpPr>
        <p:spPr>
          <a:xfrm>
            <a:off x="139600" y="88900"/>
            <a:ext cx="220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OBAWY</a:t>
            </a:r>
            <a:endParaRPr sz="2400" b="1" dirty="0">
              <a:solidFill>
                <a:schemeClr val="tx2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127000" y="678567"/>
            <a:ext cx="2997200" cy="6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467" i="1" dirty="0">
                <a:solidFill>
                  <a:schemeClr val="tx2"/>
                </a:solidFill>
              </a:rPr>
              <a:t>Np</a:t>
            </a:r>
            <a:r>
              <a:rPr lang="en" sz="1467" i="1" dirty="0">
                <a:solidFill>
                  <a:schemeClr val="tx2"/>
                </a:solidFill>
              </a:rPr>
              <a:t>: “</a:t>
            </a:r>
            <a:r>
              <a:rPr lang="pl-PL" sz="1467" i="1" dirty="0">
                <a:solidFill>
                  <a:schemeClr val="tx2"/>
                </a:solidFill>
              </a:rPr>
              <a:t>Przeniesienie się z naszego aktualnego CRM będzie praktycznie niemożliwe</a:t>
            </a:r>
            <a:r>
              <a:rPr lang="en" sz="1467" i="1" dirty="0">
                <a:solidFill>
                  <a:schemeClr val="tx2"/>
                </a:solidFill>
              </a:rPr>
              <a:t>”</a:t>
            </a:r>
            <a:endParaRPr sz="1467" b="1" dirty="0">
              <a:solidFill>
                <a:schemeClr val="tx2"/>
              </a:solidFill>
            </a:endParaRPr>
          </a:p>
          <a:p>
            <a:endParaRPr sz="1467" i="1" dirty="0">
              <a:solidFill>
                <a:schemeClr val="tx2"/>
              </a:solidFill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6247332" y="88899"/>
            <a:ext cx="3628505" cy="56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PROPOZYCJE</a:t>
            </a:r>
            <a:endParaRPr sz="24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6271800" y="678567"/>
            <a:ext cx="2870400" cy="6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467" i="1" dirty="0">
                <a:solidFill>
                  <a:schemeClr val="bg1"/>
                </a:solidFill>
              </a:rPr>
              <a:t>Np</a:t>
            </a:r>
            <a:r>
              <a:rPr lang="en" sz="1467" i="1" dirty="0">
                <a:solidFill>
                  <a:schemeClr val="bg1"/>
                </a:solidFill>
              </a:rPr>
              <a:t>: </a:t>
            </a:r>
            <a:r>
              <a:rPr lang="pl-PL" sz="1467" i="1" dirty="0">
                <a:solidFill>
                  <a:schemeClr val="bg1"/>
                </a:solidFill>
              </a:rPr>
              <a:t>Posiadamy zespół obsługi klienta dostępny 24/7. To wykwalifikowani specjaliści doświadczeni w migracji z każdego dużego systemu CRM dostępnego na rynku.</a:t>
            </a:r>
            <a:endParaRPr sz="1467" i="1" dirty="0">
              <a:solidFill>
                <a:schemeClr val="bg1"/>
              </a:solidFill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200" y="5784300"/>
            <a:ext cx="6095600" cy="10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263;p26"/>
          <p:cNvSpPr txBox="1"/>
          <p:nvPr/>
        </p:nvSpPr>
        <p:spPr>
          <a:xfrm>
            <a:off x="1046833" y="5878465"/>
            <a:ext cx="4898400" cy="87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400" i="1" dirty="0">
                <a:solidFill>
                  <a:schemeClr val="bg1"/>
                </a:solidFill>
              </a:rPr>
              <a:t>“</a:t>
            </a:r>
            <a:r>
              <a:rPr lang="pl-PL" sz="1400" i="1" dirty="0">
                <a:solidFill>
                  <a:schemeClr val="bg1"/>
                </a:solidFill>
              </a:rPr>
              <a:t>Obawy</a:t>
            </a:r>
            <a:r>
              <a:rPr lang="en" sz="1400" i="1" dirty="0">
                <a:solidFill>
                  <a:schemeClr val="bg1"/>
                </a:solidFill>
              </a:rPr>
              <a:t>” </a:t>
            </a:r>
            <a:r>
              <a:rPr lang="pl-PL" sz="1400" i="1" dirty="0">
                <a:solidFill>
                  <a:schemeClr val="bg1"/>
                </a:solidFill>
              </a:rPr>
              <a:t>to powody, dla których ktoś NIE kupi lub waha się przed zakupem</a:t>
            </a:r>
            <a:r>
              <a:rPr lang="en" sz="1400" i="1" dirty="0">
                <a:solidFill>
                  <a:schemeClr val="bg1"/>
                </a:solidFill>
              </a:rPr>
              <a:t>. “</a:t>
            </a:r>
            <a:r>
              <a:rPr lang="pl-PL" sz="1400" i="1" dirty="0">
                <a:solidFill>
                  <a:schemeClr val="bg1"/>
                </a:solidFill>
              </a:rPr>
              <a:t>Propozycje</a:t>
            </a:r>
            <a:r>
              <a:rPr lang="en" sz="1400" i="1" dirty="0">
                <a:solidFill>
                  <a:schemeClr val="bg1"/>
                </a:solidFill>
              </a:rPr>
              <a:t>” </a:t>
            </a:r>
            <a:r>
              <a:rPr lang="pl-PL" sz="1400" i="1" dirty="0">
                <a:solidFill>
                  <a:schemeClr val="bg1"/>
                </a:solidFill>
              </a:rPr>
              <a:t>to Twoje bezpośrednie odpowiedzi na te obawy.</a:t>
            </a:r>
            <a:endParaRPr sz="1400" b="1" dirty="0">
              <a:solidFill>
                <a:schemeClr val="bg1"/>
              </a:solidFill>
            </a:endParaRPr>
          </a:p>
        </p:txBody>
      </p:sp>
      <p:pic>
        <p:nvPicPr>
          <p:cNvPr id="264" name="Google Shape;2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1" y="5911285"/>
            <a:ext cx="711300" cy="7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8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/>
          <p:nvPr/>
        </p:nvSpPr>
        <p:spPr>
          <a:xfrm>
            <a:off x="0" y="470000"/>
            <a:ext cx="6092200" cy="63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254;p26"/>
          <p:cNvSpPr/>
          <p:nvPr/>
        </p:nvSpPr>
        <p:spPr>
          <a:xfrm>
            <a:off x="6096000" y="0"/>
            <a:ext cx="6094000" cy="47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255;p26"/>
          <p:cNvSpPr/>
          <p:nvPr/>
        </p:nvSpPr>
        <p:spPr>
          <a:xfrm>
            <a:off x="0" y="-1"/>
            <a:ext cx="6094000" cy="564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256;p26"/>
          <p:cNvSpPr txBox="1"/>
          <p:nvPr/>
        </p:nvSpPr>
        <p:spPr>
          <a:xfrm>
            <a:off x="139600" y="101600"/>
            <a:ext cx="220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SUKCES</a:t>
            </a:r>
            <a:endParaRPr sz="2400" b="1" dirty="0">
              <a:solidFill>
                <a:schemeClr val="tx2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127000" y="691267"/>
            <a:ext cx="3352800" cy="6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i="1" dirty="0">
                <a:solidFill>
                  <a:schemeClr val="tx2"/>
                </a:solidFill>
              </a:rPr>
              <a:t>Np: Możemy teraz śledzić każde działanie w procesie sprzedażowym i obserwować aktualne raportowanie w kanale sprzedaży</a:t>
            </a:r>
          </a:p>
        </p:txBody>
      </p:sp>
      <p:sp>
        <p:nvSpPr>
          <p:cNvPr id="259" name="Google Shape;259;p26"/>
          <p:cNvSpPr txBox="1"/>
          <p:nvPr/>
        </p:nvSpPr>
        <p:spPr>
          <a:xfrm>
            <a:off x="6247332" y="101599"/>
            <a:ext cx="3628505" cy="56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24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PORAŻKA</a:t>
            </a:r>
            <a:endParaRPr sz="24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6271800" y="691267"/>
            <a:ext cx="2999200" cy="6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i="1" dirty="0">
                <a:solidFill>
                  <a:srgbClr val="FFFFFF"/>
                </a:solidFill>
              </a:rPr>
              <a:t>Np: Jeśli nie zaimplementujemy systemu CRM, mój szef będzie mnie bacznie obserwował i będę musiał poszukać sposobu na pokazanie swojej wartości</a:t>
            </a:r>
          </a:p>
        </p:txBody>
      </p:sp>
      <p:sp>
        <p:nvSpPr>
          <p:cNvPr id="262" name="Google Shape;262;p26"/>
          <p:cNvSpPr/>
          <p:nvPr/>
        </p:nvSpPr>
        <p:spPr>
          <a:xfrm>
            <a:off x="200" y="5784300"/>
            <a:ext cx="6095600" cy="10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263;p26"/>
          <p:cNvSpPr txBox="1"/>
          <p:nvPr/>
        </p:nvSpPr>
        <p:spPr>
          <a:xfrm>
            <a:off x="1046833" y="5878465"/>
            <a:ext cx="4898400" cy="87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400" i="1" dirty="0">
                <a:solidFill>
                  <a:schemeClr val="bg1"/>
                </a:solidFill>
              </a:rPr>
              <a:t>Jakie są negatywne konsekwencje, których pomagasz klientowi uniknąć? Zarysuj w jego głowie jak wygląda sukces z Twoją firmą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264" name="Google Shape;2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1" y="5911285"/>
            <a:ext cx="711300" cy="7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74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/>
          <p:nvPr/>
        </p:nvSpPr>
        <p:spPr>
          <a:xfrm>
            <a:off x="0" y="0"/>
            <a:ext cx="3048000" cy="34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" name="Google Shape;288;p28"/>
          <p:cNvSpPr/>
          <p:nvPr/>
        </p:nvSpPr>
        <p:spPr>
          <a:xfrm>
            <a:off x="987184" y="912584"/>
            <a:ext cx="1073600" cy="1233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" name="Google Shape;289;p28"/>
          <p:cNvSpPr txBox="1"/>
          <p:nvPr/>
        </p:nvSpPr>
        <p:spPr>
          <a:xfrm>
            <a:off x="63500" y="2244168"/>
            <a:ext cx="2984500" cy="11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00" dirty="0">
                <a:solidFill>
                  <a:srgbClr val="FFFFFF"/>
                </a:solidFill>
              </a:rPr>
              <a:t>Współpraca działów marketingu </a:t>
            </a:r>
            <a:br>
              <a:rPr lang="pl-PL" sz="1400" dirty="0">
                <a:solidFill>
                  <a:srgbClr val="FFFFFF"/>
                </a:solidFill>
              </a:rPr>
            </a:br>
            <a:r>
              <a:rPr lang="pl-PL" sz="1400" dirty="0">
                <a:solidFill>
                  <a:srgbClr val="FFFFFF"/>
                </a:solidFill>
              </a:rPr>
              <a:t>i sprzedaży jest kluczowa </a:t>
            </a:r>
            <a:br>
              <a:rPr lang="pl-PL" sz="1400" dirty="0">
                <a:solidFill>
                  <a:srgbClr val="FFFFFF"/>
                </a:solidFill>
              </a:rPr>
            </a:br>
            <a:r>
              <a:rPr lang="pl-PL" sz="1400" dirty="0">
                <a:solidFill>
                  <a:srgbClr val="FFFFFF"/>
                </a:solidFill>
              </a:rPr>
              <a:t>w procesie skutecznego zdobywania klientów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0" y="0"/>
            <a:ext cx="30480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POŁĄCZ </a:t>
            </a:r>
            <a:r>
              <a:rPr lang="en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MARKETING &amp; </a:t>
            </a:r>
            <a:r>
              <a:rPr lang="pl-PL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SPRZEDAŻ</a:t>
            </a:r>
            <a:endParaRPr sz="20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-1" y="3460700"/>
            <a:ext cx="3048001" cy="3397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Cele</a:t>
            </a:r>
            <a:r>
              <a:rPr lang="en" sz="1467" b="1" dirty="0">
                <a:solidFill>
                  <a:schemeClr val="tx2"/>
                </a:solidFill>
              </a:rPr>
              <a:t>:</a:t>
            </a:r>
            <a:endParaRPr sz="1467" b="1" dirty="0">
              <a:solidFill>
                <a:schemeClr val="tx2"/>
              </a:solidFill>
            </a:endParaRPr>
          </a:p>
          <a:p>
            <a:endParaRPr sz="1467" b="1" dirty="0">
              <a:solidFill>
                <a:schemeClr val="tx2"/>
              </a:solidFill>
            </a:endParaRPr>
          </a:p>
          <a:p>
            <a:r>
              <a:rPr lang="pl-PL" sz="1467" i="1" dirty="0">
                <a:solidFill>
                  <a:schemeClr val="tx2"/>
                </a:solidFill>
              </a:rPr>
              <a:t>Jakiego dochodu oczekujesz</a:t>
            </a:r>
            <a:r>
              <a:rPr lang="en" sz="1467" i="1" dirty="0">
                <a:solidFill>
                  <a:schemeClr val="tx2"/>
                </a:solidFill>
              </a:rPr>
              <a:t>?</a:t>
            </a:r>
            <a:endParaRPr sz="1467" i="1" dirty="0">
              <a:solidFill>
                <a:schemeClr val="tx2"/>
              </a:solidFill>
            </a:endParaRPr>
          </a:p>
          <a:p>
            <a:endParaRPr sz="1467" i="1" dirty="0">
              <a:solidFill>
                <a:schemeClr val="tx2"/>
              </a:solidFill>
            </a:endParaRPr>
          </a:p>
          <a:p>
            <a:endParaRPr sz="1467" i="1" dirty="0">
              <a:solidFill>
                <a:schemeClr val="tx2"/>
              </a:solidFill>
            </a:endParaRPr>
          </a:p>
          <a:p>
            <a:r>
              <a:rPr lang="pl-PL" sz="1467" i="1" dirty="0">
                <a:solidFill>
                  <a:schemeClr val="tx2"/>
                </a:solidFill>
              </a:rPr>
              <a:t>Ilu klientów potrzebujesz</a:t>
            </a:r>
            <a:r>
              <a:rPr lang="en" sz="1467" i="1" dirty="0">
                <a:solidFill>
                  <a:schemeClr val="tx2"/>
                </a:solidFill>
              </a:rPr>
              <a:t>?</a:t>
            </a:r>
            <a:endParaRPr sz="1467" i="1" dirty="0">
              <a:solidFill>
                <a:schemeClr val="tx2"/>
              </a:solidFill>
            </a:endParaRPr>
          </a:p>
          <a:p>
            <a:endParaRPr sz="1467" i="1" dirty="0">
              <a:solidFill>
                <a:schemeClr val="tx2"/>
              </a:solidFill>
            </a:endParaRPr>
          </a:p>
          <a:p>
            <a:endParaRPr sz="1467" i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3048000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3" name="Google Shape;293;p28"/>
          <p:cNvSpPr/>
          <p:nvPr/>
        </p:nvSpPr>
        <p:spPr>
          <a:xfrm>
            <a:off x="6095767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" name="Google Shape;294;p28"/>
          <p:cNvSpPr txBox="1"/>
          <p:nvPr/>
        </p:nvSpPr>
        <p:spPr>
          <a:xfrm>
            <a:off x="3130333" y="0"/>
            <a:ext cx="2870400" cy="6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Odwrócenie procesu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Ile Szans </a:t>
            </a:r>
            <a:r>
              <a:rPr lang="en" sz="1467" dirty="0">
                <a:solidFill>
                  <a:schemeClr val="tx2"/>
                </a:solidFill>
              </a:rPr>
              <a:t>(</a:t>
            </a:r>
            <a:r>
              <a:rPr lang="pl-PL" sz="1467" dirty="0">
                <a:solidFill>
                  <a:schemeClr val="tx2"/>
                </a:solidFill>
              </a:rPr>
              <a:t>etap negocjacji</a:t>
            </a:r>
            <a:r>
              <a:rPr lang="en" sz="1467" dirty="0">
                <a:solidFill>
                  <a:schemeClr val="tx2"/>
                </a:solidFill>
              </a:rPr>
              <a:t>) </a:t>
            </a:r>
            <a:r>
              <a:rPr lang="pl-PL" sz="1467" dirty="0">
                <a:solidFill>
                  <a:schemeClr val="tx2"/>
                </a:solidFill>
              </a:rPr>
              <a:t>potrzebujesz, by uzyskać tylu klientów</a:t>
            </a:r>
            <a:r>
              <a:rPr lang="en" sz="1467" dirty="0">
                <a:solidFill>
                  <a:schemeClr val="tx2"/>
                </a:solidFill>
              </a:rPr>
              <a:t>?: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Ile dobrych SQL potrzebujesz, żeby mieć tyle Szans</a:t>
            </a:r>
            <a:r>
              <a:rPr lang="en" sz="1467" dirty="0">
                <a:solidFill>
                  <a:schemeClr val="tx2"/>
                </a:solidFill>
              </a:rPr>
              <a:t>?: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Ile MQL potrzebujesz przekazać sprzedaży, by uzyskać taką liczbę SQL</a:t>
            </a:r>
            <a:r>
              <a:rPr lang="en" sz="1467" dirty="0">
                <a:solidFill>
                  <a:schemeClr val="tx2"/>
                </a:solidFill>
              </a:rPr>
              <a:t>?: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Ile MQL potrzebujesz dostarczać miesięcznie</a:t>
            </a:r>
            <a:r>
              <a:rPr lang="en" sz="1467" dirty="0">
                <a:solidFill>
                  <a:schemeClr val="tx2"/>
                </a:solidFill>
              </a:rPr>
              <a:t>?:</a:t>
            </a: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9143766" y="0"/>
            <a:ext cx="30482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chemeClr val="tx2"/>
                </a:solidFill>
              </a:rPr>
              <a:t>KPIs: </a:t>
            </a:r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Jakie zmienne należy śledzić</a:t>
            </a:r>
            <a:r>
              <a:rPr lang="en" sz="1467" dirty="0">
                <a:solidFill>
                  <a:schemeClr val="tx2"/>
                </a:solidFill>
              </a:rPr>
              <a:t>?:</a:t>
            </a: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6157599" y="0"/>
            <a:ext cx="29861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chemeClr val="tx2"/>
                </a:solidFill>
              </a:rPr>
              <a:t>Marketing Qualified Leads (</a:t>
            </a:r>
            <a:r>
              <a:rPr lang="pl-PL" sz="1467" b="1" dirty="0">
                <a:solidFill>
                  <a:schemeClr val="tx2"/>
                </a:solidFill>
              </a:rPr>
              <a:t>profil Idealnego Klienta</a:t>
            </a:r>
            <a:r>
              <a:rPr lang="en" sz="1467" b="1" dirty="0">
                <a:solidFill>
                  <a:schemeClr val="tx2"/>
                </a:solidFill>
              </a:rPr>
              <a:t>):</a:t>
            </a:r>
            <a:endParaRPr sz="1467" b="1" dirty="0">
              <a:solidFill>
                <a:schemeClr val="tx2"/>
              </a:solidFill>
            </a:endParaRPr>
          </a:p>
          <a:p>
            <a:endParaRPr sz="1467" b="1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Demografia i charakterystyka </a:t>
            </a:r>
            <a:r>
              <a:rPr lang="en" sz="1467" dirty="0">
                <a:solidFill>
                  <a:schemeClr val="tx2"/>
                </a:solidFill>
              </a:rPr>
              <a:t>(</a:t>
            </a:r>
            <a:r>
              <a:rPr lang="pl-PL" sz="1467" dirty="0">
                <a:solidFill>
                  <a:schemeClr val="tx2"/>
                </a:solidFill>
              </a:rPr>
              <a:t>dopasowanie</a:t>
            </a:r>
            <a:r>
              <a:rPr lang="en" sz="1467" dirty="0">
                <a:solidFill>
                  <a:schemeClr val="tx2"/>
                </a:solidFill>
              </a:rPr>
              <a:t>):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Potrzebne do wykonania działania </a:t>
            </a:r>
            <a:r>
              <a:rPr lang="en" sz="1467" dirty="0">
                <a:solidFill>
                  <a:schemeClr val="tx2"/>
                </a:solidFill>
              </a:rPr>
              <a:t>(</a:t>
            </a:r>
            <a:r>
              <a:rPr lang="pl-PL" sz="1467" dirty="0">
                <a:solidFill>
                  <a:schemeClr val="tx2"/>
                </a:solidFill>
              </a:rPr>
              <a:t>zaangażowanie</a:t>
            </a:r>
            <a:r>
              <a:rPr lang="en" sz="1467" dirty="0">
                <a:solidFill>
                  <a:schemeClr val="tx2"/>
                </a:solidFill>
              </a:rPr>
              <a:t>):</a:t>
            </a:r>
            <a:endParaRPr sz="1467" dirty="0">
              <a:solidFill>
                <a:schemeClr val="tx2"/>
              </a:solidFill>
            </a:endParaRPr>
          </a:p>
        </p:txBody>
      </p:sp>
      <p:pic>
        <p:nvPicPr>
          <p:cNvPr id="297" name="Google Shape;2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783" y="961019"/>
            <a:ext cx="1136400" cy="113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37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0" y="0"/>
            <a:ext cx="3048000" cy="34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5" name="Google Shape;305;p29"/>
          <p:cNvSpPr txBox="1"/>
          <p:nvPr/>
        </p:nvSpPr>
        <p:spPr>
          <a:xfrm>
            <a:off x="205000" y="0"/>
            <a:ext cx="26380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KAMPANIA </a:t>
            </a:r>
            <a:r>
              <a:rPr lang="en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MARKETING</a:t>
            </a:r>
            <a:r>
              <a:rPr lang="pl-PL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OWA</a:t>
            </a:r>
            <a:endParaRPr sz="20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  <a:p>
            <a:pPr algn="ctr"/>
            <a:r>
              <a:rPr lang="en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(</a:t>
            </a:r>
            <a:r>
              <a:rPr lang="pl-PL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część </a:t>
            </a:r>
            <a:r>
              <a:rPr lang="en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1!)</a:t>
            </a:r>
            <a:endParaRPr sz="20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-333" y="3428800"/>
            <a:ext cx="3047867" cy="34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Oferta </a:t>
            </a:r>
            <a:r>
              <a:rPr lang="pl-PL" sz="1467" b="1" dirty="0" err="1">
                <a:solidFill>
                  <a:schemeClr val="tx2"/>
                </a:solidFill>
              </a:rPr>
              <a:t>premium</a:t>
            </a:r>
            <a:r>
              <a:rPr lang="pl-PL" sz="1467" b="1" dirty="0">
                <a:solidFill>
                  <a:schemeClr val="tx2"/>
                </a:solidFill>
              </a:rPr>
              <a:t> </a:t>
            </a:r>
            <a:r>
              <a:rPr lang="en" sz="1467" b="1" dirty="0">
                <a:solidFill>
                  <a:schemeClr val="tx2"/>
                </a:solidFill>
              </a:rPr>
              <a:t>(TOFU):</a:t>
            </a:r>
            <a:endParaRPr sz="1467" b="1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pl-PL" sz="1467" dirty="0">
                <a:solidFill>
                  <a:schemeClr val="tx2"/>
                </a:solidFill>
              </a:rPr>
              <a:t>Tytuł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pl-PL" sz="1467" dirty="0">
                <a:solidFill>
                  <a:schemeClr val="tx2"/>
                </a:solidFill>
              </a:rPr>
              <a:t>Główne cechy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1219170" lvl="1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  <a:p>
            <a:endParaRPr sz="1467" i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3047900" y="1365067"/>
            <a:ext cx="3048000" cy="54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9" name="Google Shape;309;p29"/>
          <p:cNvSpPr/>
          <p:nvPr/>
        </p:nvSpPr>
        <p:spPr>
          <a:xfrm>
            <a:off x="6095767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0" name="Google Shape;310;p29"/>
          <p:cNvSpPr txBox="1"/>
          <p:nvPr/>
        </p:nvSpPr>
        <p:spPr>
          <a:xfrm>
            <a:off x="3047533" y="0"/>
            <a:ext cx="3048234" cy="13649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Temat filar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9089700" y="0"/>
            <a:ext cx="3102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Seria automatycznych </a:t>
            </a:r>
            <a:r>
              <a:rPr lang="pl-PL" sz="1467" b="1" dirty="0" err="1">
                <a:solidFill>
                  <a:schemeClr val="tx2"/>
                </a:solidFill>
              </a:rPr>
              <a:t>emaili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en" sz="1467" dirty="0">
                <a:solidFill>
                  <a:schemeClr val="tx2"/>
                </a:solidFill>
              </a:rPr>
              <a:t>Email</a:t>
            </a:r>
            <a:r>
              <a:rPr lang="pl-PL" sz="1467" dirty="0">
                <a:solidFill>
                  <a:schemeClr val="tx2"/>
                </a:solidFill>
              </a:rPr>
              <a:t>e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FFFFFF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6083066" y="0"/>
            <a:ext cx="300663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Tytuły artykułów</a:t>
            </a:r>
            <a:r>
              <a:rPr lang="en" sz="1467" b="1" dirty="0">
                <a:solidFill>
                  <a:schemeClr val="tx2"/>
                </a:solidFill>
              </a:rPr>
              <a:t>:</a:t>
            </a:r>
            <a:endParaRPr sz="1467" b="1" dirty="0">
              <a:solidFill>
                <a:schemeClr val="tx2"/>
              </a:solidFill>
            </a:endParaRPr>
          </a:p>
          <a:p>
            <a:endParaRPr sz="1467" b="1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279600" y="2269451"/>
            <a:ext cx="248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Tytuł</a:t>
            </a:r>
            <a:r>
              <a:rPr lang="en" sz="1467" dirty="0">
                <a:solidFill>
                  <a:srgbClr val="FFFFFF"/>
                </a:solidFill>
              </a:rPr>
              <a:t>: </a:t>
            </a:r>
            <a:endParaRPr sz="1467" dirty="0">
              <a:solidFill>
                <a:srgbClr val="FFFFFF"/>
              </a:solidFill>
            </a:endParaRPr>
          </a:p>
        </p:txBody>
      </p:sp>
      <p:pic>
        <p:nvPicPr>
          <p:cNvPr id="314" name="Google Shape;3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332" y="1266816"/>
            <a:ext cx="865137" cy="86513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9"/>
          <p:cNvSpPr txBox="1"/>
          <p:nvPr/>
        </p:nvSpPr>
        <p:spPr>
          <a:xfrm>
            <a:off x="279600" y="2790317"/>
            <a:ext cx="248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dirty="0">
                <a:solidFill>
                  <a:srgbClr val="FFFFFF"/>
                </a:solidFill>
              </a:rPr>
              <a:t>Target Persona: 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1132482" y="1228167"/>
            <a:ext cx="803516" cy="92296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8" name="Google Shape;318;p29"/>
          <p:cNvSpPr txBox="1"/>
          <p:nvPr/>
        </p:nvSpPr>
        <p:spPr>
          <a:xfrm>
            <a:off x="3136700" y="1506267"/>
            <a:ext cx="2870400" cy="5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Podtematy filaru </a:t>
            </a:r>
            <a:r>
              <a:rPr lang="en" sz="1467" b="1" dirty="0">
                <a:solidFill>
                  <a:schemeClr val="tx2"/>
                </a:solidFill>
              </a:rPr>
              <a:t>(</a:t>
            </a:r>
            <a:r>
              <a:rPr lang="pl-PL" sz="1467" b="1" dirty="0">
                <a:solidFill>
                  <a:schemeClr val="tx2"/>
                </a:solidFill>
              </a:rPr>
              <a:t>rozdziały strony filaru</a:t>
            </a:r>
            <a:r>
              <a:rPr lang="en" sz="1467" b="1" dirty="0">
                <a:solidFill>
                  <a:schemeClr val="tx2"/>
                </a:solidFill>
              </a:rPr>
              <a:t>): 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1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/>
          <p:nvPr/>
        </p:nvSpPr>
        <p:spPr>
          <a:xfrm>
            <a:off x="3041532" y="3429000"/>
            <a:ext cx="3109833" cy="34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5" name="Google Shape;335;p30"/>
          <p:cNvSpPr/>
          <p:nvPr/>
        </p:nvSpPr>
        <p:spPr>
          <a:xfrm>
            <a:off x="9143501" y="-15016"/>
            <a:ext cx="3048000" cy="34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5" name="Google Shape;325;p30"/>
          <p:cNvSpPr/>
          <p:nvPr/>
        </p:nvSpPr>
        <p:spPr>
          <a:xfrm>
            <a:off x="33" y="3311200"/>
            <a:ext cx="3048000" cy="354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6" name="Google Shape;326;p30"/>
          <p:cNvSpPr/>
          <p:nvPr/>
        </p:nvSpPr>
        <p:spPr>
          <a:xfrm>
            <a:off x="0" y="0"/>
            <a:ext cx="3048000" cy="34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7" name="Google Shape;327;p30"/>
          <p:cNvSpPr/>
          <p:nvPr/>
        </p:nvSpPr>
        <p:spPr>
          <a:xfrm>
            <a:off x="3054233" y="1591533"/>
            <a:ext cx="3097133" cy="183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8" name="Google Shape;328;p30"/>
          <p:cNvSpPr txBox="1"/>
          <p:nvPr/>
        </p:nvSpPr>
        <p:spPr>
          <a:xfrm>
            <a:off x="205000" y="0"/>
            <a:ext cx="2638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KAMPANIA MARKETINGOWA</a:t>
            </a:r>
            <a:endParaRPr sz="20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  <a:p>
            <a:pPr algn="ctr"/>
            <a:r>
              <a:rPr lang="en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(</a:t>
            </a:r>
            <a:r>
              <a:rPr lang="pl-PL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część </a:t>
            </a:r>
            <a:r>
              <a:rPr lang="en" sz="20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2!)</a:t>
            </a:r>
            <a:endParaRPr sz="20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63500" y="3460700"/>
            <a:ext cx="2870400" cy="2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chemeClr val="tx2"/>
                </a:solidFill>
              </a:rPr>
              <a:t>PPC:</a:t>
            </a:r>
            <a:br>
              <a:rPr lang="en" sz="1467" b="1" dirty="0">
                <a:solidFill>
                  <a:schemeClr val="tx2"/>
                </a:solidFill>
              </a:rPr>
            </a:br>
            <a:r>
              <a:rPr lang="en" sz="1467" dirty="0">
                <a:solidFill>
                  <a:schemeClr val="tx2"/>
                </a:solidFill>
              </a:rPr>
              <a:t>Platform</a:t>
            </a:r>
            <a:r>
              <a:rPr lang="pl-PL" sz="1467" dirty="0">
                <a:solidFill>
                  <a:schemeClr val="tx2"/>
                </a:solidFill>
              </a:rPr>
              <a:t>a</a:t>
            </a:r>
            <a:r>
              <a:rPr lang="en" sz="1467" dirty="0">
                <a:solidFill>
                  <a:schemeClr val="tx2"/>
                </a:solidFill>
              </a:rPr>
              <a:t>:</a:t>
            </a:r>
          </a:p>
          <a:p>
            <a:r>
              <a:rPr lang="pl-PL" sz="1467" dirty="0">
                <a:solidFill>
                  <a:schemeClr val="tx2"/>
                </a:solidFill>
              </a:rPr>
              <a:t>Treść</a:t>
            </a:r>
            <a:r>
              <a:rPr lang="en" sz="1467" dirty="0">
                <a:solidFill>
                  <a:schemeClr val="tx2"/>
                </a:solidFill>
              </a:rPr>
              <a:t>:</a:t>
            </a:r>
          </a:p>
          <a:p>
            <a:r>
              <a:rPr lang="pl-PL" sz="1467" dirty="0">
                <a:solidFill>
                  <a:schemeClr val="tx2"/>
                </a:solidFill>
              </a:rPr>
              <a:t>Grafika</a:t>
            </a:r>
            <a:r>
              <a:rPr lang="en" sz="1467" dirty="0">
                <a:solidFill>
                  <a:schemeClr val="tx2"/>
                </a:solidFill>
              </a:rPr>
              <a:t>:</a:t>
            </a:r>
          </a:p>
          <a:p>
            <a:r>
              <a:rPr lang="pl-PL" sz="1467" dirty="0">
                <a:solidFill>
                  <a:schemeClr val="tx2"/>
                </a:solidFill>
              </a:rPr>
              <a:t>Cel kampanii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i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6095767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1" name="Google Shape;331;p30"/>
          <p:cNvSpPr txBox="1"/>
          <p:nvPr/>
        </p:nvSpPr>
        <p:spPr>
          <a:xfrm>
            <a:off x="3054200" y="-15417"/>
            <a:ext cx="3041466" cy="160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Oferta </a:t>
            </a:r>
            <a:r>
              <a:rPr lang="en" sz="1467" b="1" dirty="0">
                <a:solidFill>
                  <a:schemeClr val="tx2"/>
                </a:solidFill>
              </a:rPr>
              <a:t>MOFU:</a:t>
            </a:r>
            <a:endParaRPr sz="1467" b="1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pl-PL" sz="1467" dirty="0">
                <a:solidFill>
                  <a:schemeClr val="tx2"/>
                </a:solidFill>
              </a:rPr>
              <a:t>Tytuł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pl-PL" sz="1467" dirty="0">
                <a:solidFill>
                  <a:schemeClr val="tx2"/>
                </a:solidFill>
              </a:rPr>
              <a:t>Główne cechy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1219170" lvl="1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  <a:p>
            <a:r>
              <a:rPr lang="en" sz="1467" b="1" dirty="0">
                <a:solidFill>
                  <a:schemeClr val="tx2"/>
                </a:solidFill>
              </a:rPr>
              <a:t> 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9207500" y="0"/>
            <a:ext cx="2870400" cy="3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Inne uwagi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Lista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279600" y="2269451"/>
            <a:ext cx="248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Tytuł</a:t>
            </a:r>
            <a:r>
              <a:rPr lang="en" sz="1467" dirty="0">
                <a:solidFill>
                  <a:srgbClr val="FFFFFF"/>
                </a:solidFill>
              </a:rPr>
              <a:t>: 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279600" y="2790317"/>
            <a:ext cx="248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>
                <a:solidFill>
                  <a:srgbClr val="FFFFFF"/>
                </a:solidFill>
              </a:rPr>
              <a:t>Target Persona: </a:t>
            </a:r>
            <a:endParaRPr sz="1467">
              <a:solidFill>
                <a:srgbClr val="FFFFFF"/>
              </a:solidFill>
            </a:endParaRPr>
          </a:p>
        </p:txBody>
      </p:sp>
      <p:sp>
        <p:nvSpPr>
          <p:cNvPr id="337" name="Google Shape;337;p30"/>
          <p:cNvSpPr txBox="1"/>
          <p:nvPr/>
        </p:nvSpPr>
        <p:spPr>
          <a:xfrm>
            <a:off x="3054166" y="1591532"/>
            <a:ext cx="3041567" cy="1837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Oferta </a:t>
            </a:r>
            <a:r>
              <a:rPr lang="en" sz="1467" b="1" dirty="0">
                <a:solidFill>
                  <a:schemeClr val="tx2"/>
                </a:solidFill>
              </a:rPr>
              <a:t>BOFU: </a:t>
            </a:r>
            <a:endParaRPr sz="1467" b="1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pl-PL" sz="1467" dirty="0">
                <a:solidFill>
                  <a:schemeClr val="tx2"/>
                </a:solidFill>
              </a:rPr>
              <a:t>Tytuł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pl-PL" sz="1467" dirty="0">
                <a:solidFill>
                  <a:schemeClr val="tx2"/>
                </a:solidFill>
              </a:rPr>
              <a:t>Główne cechy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1219170" lvl="1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  <a:p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39" name="Google Shape;339;p30"/>
          <p:cNvSpPr txBox="1"/>
          <p:nvPr/>
        </p:nvSpPr>
        <p:spPr>
          <a:xfrm>
            <a:off x="3047965" y="3428733"/>
            <a:ext cx="3103400" cy="342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chemeClr val="tx2"/>
                </a:solidFill>
              </a:rPr>
              <a:t>Landing Page: 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en" sz="1467" dirty="0">
                <a:solidFill>
                  <a:schemeClr val="tx2"/>
                </a:solidFill>
              </a:rPr>
              <a:t> 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en" sz="1467" dirty="0">
                <a:solidFill>
                  <a:schemeClr val="tx2"/>
                </a:solidFill>
              </a:rPr>
              <a:t> 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b="1" dirty="0">
                <a:solidFill>
                  <a:schemeClr val="tx2"/>
                </a:solidFill>
              </a:rPr>
              <a:t>Strony z podziękowaniem</a:t>
            </a:r>
            <a:r>
              <a:rPr lang="en" sz="1467" b="1" dirty="0">
                <a:solidFill>
                  <a:schemeClr val="tx2"/>
                </a:solidFill>
              </a:rPr>
              <a:t>:</a:t>
            </a:r>
            <a:endParaRPr sz="1467" b="1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en" sz="1467" dirty="0">
                <a:solidFill>
                  <a:schemeClr val="tx2"/>
                </a:solidFill>
              </a:rPr>
              <a:t> 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9143568" y="3413784"/>
            <a:ext cx="3048432" cy="34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Dane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</p:txBody>
      </p:sp>
      <p:pic>
        <p:nvPicPr>
          <p:cNvPr id="21" name="Google Shape;314;p29">
            <a:extLst>
              <a:ext uri="{FF2B5EF4-FFF2-40B4-BE49-F238E27FC236}">
                <a16:creationId xmlns:a16="http://schemas.microsoft.com/office/drawing/2014/main" id="{EF633567-EC7A-0841-926A-A83B9C31B8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332" y="1266816"/>
            <a:ext cx="865137" cy="865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0"/>
          <p:cNvSpPr txBox="1"/>
          <p:nvPr/>
        </p:nvSpPr>
        <p:spPr>
          <a:xfrm>
            <a:off x="6095699" y="-15016"/>
            <a:ext cx="3047869" cy="6873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Plan dystrybucji treści</a:t>
            </a:r>
            <a:r>
              <a:rPr lang="en" sz="1467" b="1" dirty="0">
                <a:solidFill>
                  <a:schemeClr val="tx2"/>
                </a:solidFill>
              </a:rPr>
              <a:t>:</a:t>
            </a:r>
            <a:endParaRPr lang="pl-PL" sz="1467" b="1" dirty="0">
              <a:solidFill>
                <a:schemeClr val="tx2"/>
              </a:solidFill>
            </a:endParaRPr>
          </a:p>
          <a:p>
            <a:endParaRPr lang="pl-PL" sz="1467" b="1" dirty="0">
              <a:solidFill>
                <a:schemeClr val="tx2"/>
              </a:solidFill>
            </a:endParaRPr>
          </a:p>
          <a:p>
            <a:pPr marL="211662">
              <a:buClr>
                <a:srgbClr val="FFFFFF"/>
              </a:buClr>
              <a:buSzPts val="1100"/>
            </a:pPr>
            <a:r>
              <a:rPr lang="pl-PL" sz="1467" dirty="0">
                <a:solidFill>
                  <a:schemeClr val="tx2"/>
                </a:solidFill>
              </a:rPr>
              <a:t>Infografika 1 (cytat lub statystyka z artykułu):</a:t>
            </a:r>
            <a:br>
              <a:rPr lang="pl-PL" sz="1467" dirty="0">
                <a:solidFill>
                  <a:schemeClr val="tx2"/>
                </a:solidFill>
              </a:rPr>
            </a:br>
            <a:br>
              <a:rPr lang="pl-PL" sz="1467" dirty="0">
                <a:solidFill>
                  <a:schemeClr val="tx2"/>
                </a:solidFill>
              </a:rPr>
            </a:br>
            <a:br>
              <a:rPr lang="pl-PL" sz="1467" dirty="0">
                <a:solidFill>
                  <a:schemeClr val="tx2"/>
                </a:solidFill>
              </a:rPr>
            </a:br>
            <a:endParaRPr lang="pl-PL" sz="1467" dirty="0">
              <a:solidFill>
                <a:schemeClr val="tx2"/>
              </a:solidFill>
            </a:endParaRPr>
          </a:p>
          <a:p>
            <a:pPr marL="211662">
              <a:buClr>
                <a:srgbClr val="FFFFFF"/>
              </a:buClr>
              <a:buSzPts val="1100"/>
            </a:pPr>
            <a:r>
              <a:rPr lang="pl-PL" sz="1467" dirty="0">
                <a:solidFill>
                  <a:schemeClr val="tx2"/>
                </a:solidFill>
              </a:rPr>
              <a:t>Infografika </a:t>
            </a:r>
            <a:r>
              <a:rPr lang="en" sz="1467" dirty="0">
                <a:solidFill>
                  <a:schemeClr val="tx2"/>
                </a:solidFill>
              </a:rPr>
              <a:t>2 (</a:t>
            </a:r>
            <a:r>
              <a:rPr lang="pl-PL" sz="1467" dirty="0">
                <a:solidFill>
                  <a:schemeClr val="tx2"/>
                </a:solidFill>
              </a:rPr>
              <a:t>cytat lub statystyka z artykułu</a:t>
            </a:r>
            <a:r>
              <a:rPr lang="en" sz="1467" dirty="0">
                <a:solidFill>
                  <a:schemeClr val="tx2"/>
                </a:solidFill>
              </a:rPr>
              <a:t>):</a:t>
            </a:r>
            <a:endParaRPr sz="1467" dirty="0">
              <a:solidFill>
                <a:schemeClr val="tx2"/>
              </a:solidFill>
            </a:endParaRPr>
          </a:p>
          <a:p>
            <a:pPr marL="609585"/>
            <a:br>
              <a:rPr lang="en" sz="1467" dirty="0">
                <a:solidFill>
                  <a:schemeClr val="tx2"/>
                </a:solidFill>
              </a:rPr>
            </a:br>
            <a:br>
              <a:rPr lang="en" sz="1467" dirty="0">
                <a:solidFill>
                  <a:schemeClr val="tx2"/>
                </a:solidFill>
              </a:rPr>
            </a:br>
            <a:endParaRPr sz="1467" dirty="0">
              <a:solidFill>
                <a:schemeClr val="tx2"/>
              </a:solidFill>
            </a:endParaRPr>
          </a:p>
          <a:p>
            <a:pPr marL="211662">
              <a:buClr>
                <a:srgbClr val="FFFFFF"/>
              </a:buClr>
              <a:buSzPts val="1100"/>
            </a:pPr>
            <a:r>
              <a:rPr lang="pl-PL" sz="1467" dirty="0">
                <a:solidFill>
                  <a:schemeClr val="tx2"/>
                </a:solidFill>
              </a:rPr>
              <a:t>Infografika </a:t>
            </a:r>
            <a:r>
              <a:rPr lang="en" sz="1467" dirty="0">
                <a:solidFill>
                  <a:schemeClr val="tx2"/>
                </a:solidFill>
              </a:rPr>
              <a:t>3 (</a:t>
            </a:r>
            <a:r>
              <a:rPr lang="pl-PL" sz="1467" dirty="0">
                <a:solidFill>
                  <a:schemeClr val="tx2"/>
                </a:solidFill>
              </a:rPr>
              <a:t>cytat lub statystyka z artykułu</a:t>
            </a:r>
            <a:r>
              <a:rPr lang="en" sz="1467" dirty="0">
                <a:solidFill>
                  <a:schemeClr val="tx2"/>
                </a:solidFill>
              </a:rPr>
              <a:t>):</a:t>
            </a:r>
            <a:br>
              <a:rPr lang="en" sz="1467" dirty="0">
                <a:solidFill>
                  <a:schemeClr val="tx2"/>
                </a:solidFill>
              </a:rPr>
            </a:br>
            <a:br>
              <a:rPr lang="en" sz="1467" dirty="0">
                <a:solidFill>
                  <a:schemeClr val="tx2"/>
                </a:solidFill>
              </a:rPr>
            </a:br>
            <a:br>
              <a:rPr lang="en" sz="1467" dirty="0">
                <a:solidFill>
                  <a:schemeClr val="tx2"/>
                </a:solidFill>
              </a:rPr>
            </a:br>
            <a:endParaRPr sz="1467" dirty="0">
              <a:solidFill>
                <a:schemeClr val="tx2"/>
              </a:solidFill>
            </a:endParaRPr>
          </a:p>
          <a:p>
            <a:pPr marL="211662">
              <a:buClr>
                <a:srgbClr val="FFFFFF"/>
              </a:buClr>
              <a:buSzPts val="1100"/>
            </a:pPr>
            <a:r>
              <a:rPr lang="pl-PL" sz="1467" dirty="0">
                <a:solidFill>
                  <a:schemeClr val="tx2"/>
                </a:solidFill>
              </a:rPr>
              <a:t>Długi post w </a:t>
            </a:r>
            <a:r>
              <a:rPr lang="pl-PL" sz="1467" dirty="0" err="1">
                <a:solidFill>
                  <a:schemeClr val="tx2"/>
                </a:solidFill>
              </a:rPr>
              <a:t>social</a:t>
            </a:r>
            <a:r>
              <a:rPr lang="pl-PL" sz="1467" dirty="0">
                <a:solidFill>
                  <a:schemeClr val="tx2"/>
                </a:solidFill>
              </a:rPr>
              <a:t> media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br>
              <a:rPr lang="en" sz="1467" dirty="0">
                <a:solidFill>
                  <a:schemeClr val="tx2"/>
                </a:solidFill>
              </a:rPr>
            </a:br>
            <a:br>
              <a:rPr lang="en" sz="1467" dirty="0">
                <a:solidFill>
                  <a:schemeClr val="tx2"/>
                </a:solidFill>
              </a:rPr>
            </a:br>
            <a:br>
              <a:rPr lang="en" sz="1467" dirty="0">
                <a:solidFill>
                  <a:schemeClr val="tx2"/>
                </a:solidFill>
              </a:rPr>
            </a:br>
            <a:endParaRPr sz="1467" dirty="0">
              <a:solidFill>
                <a:schemeClr val="tx2"/>
              </a:solidFill>
            </a:endParaRPr>
          </a:p>
          <a:p>
            <a:pPr marL="211662">
              <a:buClr>
                <a:srgbClr val="FFFFFF"/>
              </a:buClr>
              <a:buSzPts val="1100"/>
            </a:pPr>
            <a:r>
              <a:rPr lang="en" sz="1467" dirty="0">
                <a:solidFill>
                  <a:schemeClr val="tx2"/>
                </a:solidFill>
              </a:rPr>
              <a:t>Video:</a:t>
            </a: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22" name="Google Shape;316;p29">
            <a:extLst>
              <a:ext uri="{FF2B5EF4-FFF2-40B4-BE49-F238E27FC236}">
                <a16:creationId xmlns:a16="http://schemas.microsoft.com/office/drawing/2014/main" id="{61D9085C-12A4-8142-8661-C035E590475B}"/>
              </a:ext>
            </a:extLst>
          </p:cNvPr>
          <p:cNvSpPr/>
          <p:nvPr/>
        </p:nvSpPr>
        <p:spPr>
          <a:xfrm>
            <a:off x="1132482" y="1228167"/>
            <a:ext cx="803516" cy="92296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3" name="Google Shape;343;p30"/>
          <p:cNvSpPr/>
          <p:nvPr/>
        </p:nvSpPr>
        <p:spPr>
          <a:xfrm>
            <a:off x="9028000" y="1591533"/>
            <a:ext cx="1841200" cy="965200"/>
          </a:xfrm>
          <a:prstGeom prst="wedgeRoundRectCallout">
            <a:avLst>
              <a:gd name="adj1" fmla="val -64485"/>
              <a:gd name="adj2" fmla="val -19747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l-PL" sz="1100" dirty="0">
                <a:solidFill>
                  <a:schemeClr val="tx2"/>
                </a:solidFill>
              </a:rPr>
              <a:t>Dystrybucja treści to </a:t>
            </a:r>
            <a:br>
              <a:rPr lang="pl-PL" sz="1100" dirty="0">
                <a:solidFill>
                  <a:schemeClr val="tx2"/>
                </a:solidFill>
              </a:rPr>
            </a:br>
            <a:r>
              <a:rPr lang="pl-PL" sz="1100" dirty="0">
                <a:solidFill>
                  <a:schemeClr val="tx2"/>
                </a:solidFill>
              </a:rPr>
              <a:t>w założeniu jej zarys </a:t>
            </a:r>
            <a:r>
              <a:rPr lang="en" sz="1100" dirty="0">
                <a:solidFill>
                  <a:schemeClr val="tx2"/>
                </a:solidFill>
              </a:rPr>
              <a:t>- </a:t>
            </a:r>
            <a:r>
              <a:rPr lang="pl-PL" sz="1100" dirty="0">
                <a:solidFill>
                  <a:schemeClr val="tx2"/>
                </a:solidFill>
              </a:rPr>
              <a:t>skopiuj ten element tyle razy, ile potrzebujesz</a:t>
            </a:r>
            <a:endParaRPr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9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0223C31-9198-42F1-94E1-8E21C4FA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pl-PL" sz="4000" dirty="0"/>
              <a:t>POTRZEBUJESZ POMOCY Z ZASTOSOWANIEM NASZEGO SZABLONU?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FADF30B-44AC-4175-92E7-75CD676147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8200" y="2189018"/>
            <a:ext cx="5589300" cy="4211782"/>
          </a:xfrm>
        </p:spPr>
        <p:txBody>
          <a:bodyPr>
            <a:normAutofit/>
          </a:bodyPr>
          <a:lstStyle/>
          <a:p>
            <a:pPr marL="139700" indent="0">
              <a:lnSpc>
                <a:spcPct val="100000"/>
              </a:lnSpc>
              <a:buNone/>
            </a:pPr>
            <a:r>
              <a:rPr lang="pl-PL" sz="2400" b="1" dirty="0"/>
              <a:t>Skontaktuj się ze mną a udzielimy Ci niezbędnego wsparcia:</a:t>
            </a:r>
          </a:p>
          <a:p>
            <a:pPr marL="139700" indent="0">
              <a:lnSpc>
                <a:spcPct val="100000"/>
              </a:lnSpc>
              <a:buNone/>
            </a:pPr>
            <a:endParaRPr lang="pl-PL" sz="2000" dirty="0"/>
          </a:p>
          <a:p>
            <a:pPr marL="139700" indent="0">
              <a:lnSpc>
                <a:spcPct val="100000"/>
              </a:lnSpc>
              <a:buNone/>
            </a:pPr>
            <a:r>
              <a:rPr lang="pl-PL" sz="2000" dirty="0"/>
              <a:t>MARIUSZ GLIŃSKI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pl-PL" sz="2000" dirty="0"/>
              <a:t>Tel: 690 665 194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pl-PL" sz="2000" dirty="0">
                <a:hlinkClick r:id="rId2"/>
              </a:rPr>
              <a:t>mariusz.glinski@businessweb.pl</a:t>
            </a:r>
            <a:endParaRPr lang="pl-PL" sz="2000" dirty="0"/>
          </a:p>
          <a:p>
            <a:pPr marL="139700" indent="0">
              <a:lnSpc>
                <a:spcPct val="100000"/>
              </a:lnSpc>
              <a:buNone/>
            </a:pPr>
            <a:endParaRPr lang="pl-PL" sz="2000" dirty="0"/>
          </a:p>
          <a:p>
            <a:pPr marL="139700" indent="0">
              <a:lnSpc>
                <a:spcPct val="100000"/>
              </a:lnSpc>
              <a:buNone/>
            </a:pPr>
            <a:r>
              <a:rPr lang="pl-PL" sz="2000" dirty="0"/>
              <a:t>Możesz też umówić spotkanie ze mną, korzystając z mojego kalendarza. Kliknij link&gt;&gt;</a:t>
            </a:r>
            <a:r>
              <a:rPr lang="pl-PL" sz="2000" dirty="0">
                <a:hlinkClick r:id="rId3"/>
              </a:rPr>
              <a:t>Spotkanie z Mariuszem Glińskim</a:t>
            </a:r>
            <a:endParaRPr lang="pl-PL" sz="2000" dirty="0"/>
          </a:p>
          <a:p>
            <a:pPr marL="139700" indent="0">
              <a:lnSpc>
                <a:spcPct val="100000"/>
              </a:lnSpc>
              <a:buNone/>
            </a:pPr>
            <a:endParaRPr lang="pl-PL" sz="2800" dirty="0"/>
          </a:p>
        </p:txBody>
      </p:sp>
      <p:pic>
        <p:nvPicPr>
          <p:cNvPr id="7" name="Symbol zastępczy obrazu 6" descr="Obraz zawierający mężczyzna, osoba, krawat, biały&#10;&#10;Opis wygenerowany automatycznie">
            <a:extLst>
              <a:ext uri="{FF2B5EF4-FFF2-40B4-BE49-F238E27FC236}">
                <a16:creationId xmlns:a16="http://schemas.microsoft.com/office/drawing/2014/main" id="{2C20BC97-F756-4250-870F-897B951759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595" b="595"/>
          <a:stretch>
            <a:fillRect/>
          </a:stretch>
        </p:blipFill>
        <p:spPr>
          <a:xfrm>
            <a:off x="7500852" y="2263451"/>
            <a:ext cx="3474258" cy="3474258"/>
          </a:xfrm>
        </p:spPr>
      </p:pic>
    </p:spTree>
    <p:extLst>
      <p:ext uri="{BB962C8B-B14F-4D97-AF65-F5344CB8AC3E}">
        <p14:creationId xmlns:p14="http://schemas.microsoft.com/office/powerpoint/2010/main" val="173707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DD326-BAF3-494E-BFF2-BC914B60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Montserrat" pitchFamily="2" charset="0"/>
              </a:rPr>
              <a:t>4 ETAPY PLANOWANIA DZIAŁAŃ</a:t>
            </a:r>
          </a:p>
        </p:txBody>
      </p:sp>
      <p:sp>
        <p:nvSpPr>
          <p:cNvPr id="4" name="Google Shape;89;p16">
            <a:extLst>
              <a:ext uri="{FF2B5EF4-FFF2-40B4-BE49-F238E27FC236}">
                <a16:creationId xmlns:a16="http://schemas.microsoft.com/office/drawing/2014/main" id="{F71788D5-756E-1247-8062-CFD11942122C}"/>
              </a:ext>
            </a:extLst>
          </p:cNvPr>
          <p:cNvSpPr txBox="1"/>
          <p:nvPr/>
        </p:nvSpPr>
        <p:spPr>
          <a:xfrm>
            <a:off x="894182" y="1916064"/>
            <a:ext cx="10734399" cy="474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2"/>
                </a:solidFill>
              </a:rPr>
              <a:t>ROZPOZNANIE POTENCJALNYCH KLIENTÓW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2"/>
                </a:solidFill>
              </a:rPr>
              <a:t>OPOWIEDZENIE WŁAŚCIWEJ HISTORII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2"/>
                </a:solidFill>
              </a:rPr>
              <a:t>WYZNACZENIE CELÓW – POŁĄCZENIE DZIAŁAŃ MARKETINGU I SPRZEDAŻY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2"/>
                </a:solidFill>
              </a:rPr>
              <a:t>STRATEGIA MARKETINGOWA</a:t>
            </a:r>
            <a:endParaRPr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DD326-BAF3-494E-BFF2-BC914B60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Montserrat" pitchFamily="2" charset="0"/>
              </a:rPr>
              <a:t>Rozpoznanie potencjalnych klientów</a:t>
            </a:r>
          </a:p>
        </p:txBody>
      </p:sp>
      <p:sp>
        <p:nvSpPr>
          <p:cNvPr id="4" name="Google Shape;89;p16">
            <a:extLst>
              <a:ext uri="{FF2B5EF4-FFF2-40B4-BE49-F238E27FC236}">
                <a16:creationId xmlns:a16="http://schemas.microsoft.com/office/drawing/2014/main" id="{F71788D5-756E-1247-8062-CFD11942122C}"/>
              </a:ext>
            </a:extLst>
          </p:cNvPr>
          <p:cNvSpPr txBox="1"/>
          <p:nvPr/>
        </p:nvSpPr>
        <p:spPr>
          <a:xfrm>
            <a:off x="894183" y="1916064"/>
            <a:ext cx="7550426" cy="474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</a:rPr>
              <a:t>Pierwszy krok to odpowiednie rozpoznanie potrzeb potencjalnych Klientów.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</a:rPr>
              <a:t>Żeby zbudować efektywną kampanię marketingową, najpierw musisz się dobrze przygotować</a:t>
            </a:r>
            <a:r>
              <a:rPr lang="en" sz="1600" dirty="0">
                <a:solidFill>
                  <a:schemeClr val="tx2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</a:rPr>
              <a:t>Co trzeba zrobić? Przygotowaliśmy krótkie podsumowanie: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2"/>
              </a:solidFill>
            </a:endParaRP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Ankiety</a:t>
            </a:r>
            <a:r>
              <a:rPr lang="mr-IN" sz="1600" dirty="0">
                <a:solidFill>
                  <a:schemeClr val="tx2"/>
                </a:solidFill>
              </a:rPr>
              <a:t> –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ankieta na Twojej stronie umieszczona np. przy pomocy </a:t>
            </a:r>
            <a:r>
              <a:rPr lang="en" sz="1600" dirty="0">
                <a:solidFill>
                  <a:schemeClr val="tx2"/>
                </a:solidFill>
              </a:rPr>
              <a:t>Hot Jar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Sprawdzenie opinii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co ludzie mówią o Tobie i Twojej konkurencji </a:t>
            </a:r>
            <a:r>
              <a:rPr lang="en" sz="1600" dirty="0">
                <a:solidFill>
                  <a:schemeClr val="tx2"/>
                </a:solidFill>
              </a:rPr>
              <a:t>online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Audyt strony i słów kluczowych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jakie obecnie osiągasz wyniki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Audyt treści na stronie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podsumowanie Twoich zasobów, których można użyć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chemeClr val="tx2"/>
                </a:solidFill>
              </a:rPr>
              <a:t>Heatmap</a:t>
            </a:r>
            <a:r>
              <a:rPr lang="pl-PL" sz="1600" b="1" dirty="0">
                <a:solidFill>
                  <a:schemeClr val="tx2"/>
                </a:solidFill>
              </a:rPr>
              <a:t>y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ustalenie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jakie elementy Twojej strony są najbardziej angażujące za pomocą </a:t>
            </a:r>
            <a:r>
              <a:rPr lang="en" sz="1600" dirty="0">
                <a:solidFill>
                  <a:schemeClr val="tx2"/>
                </a:solidFill>
              </a:rPr>
              <a:t>Hot Jar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Rozmowy z pracownikami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porozmawiaj ze swoim zespołem o tym, jak Klienci postrzegają Twoją wartość, to, co oferujesz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Rozmowy z klientami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porozmawiaj ze swoimi klientami, żeby zyskać przejrzysty wgląd w to, jak postrzegają Twoją firmę i jak możesz im pomóc. Uwaga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otrzymane informacje kształtują Twoją docelową </a:t>
            </a:r>
            <a:r>
              <a:rPr lang="pl-PL" sz="1600" dirty="0">
                <a:solidFill>
                  <a:schemeClr val="tx2"/>
                </a:solidFill>
                <a:hlinkClick r:id="rId2"/>
              </a:rPr>
              <a:t>Buyer Persona</a:t>
            </a:r>
            <a:endParaRPr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5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1F27A-EF5D-FE47-BBF5-D80D16BB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Montserrat" pitchFamily="2" charset="0"/>
              </a:rPr>
              <a:t>Opowiedzenie właściwej historii</a:t>
            </a:r>
          </a:p>
        </p:txBody>
      </p:sp>
      <p:sp>
        <p:nvSpPr>
          <p:cNvPr id="9" name="Google Shape;89;p16">
            <a:extLst>
              <a:ext uri="{FF2B5EF4-FFF2-40B4-BE49-F238E27FC236}">
                <a16:creationId xmlns:a16="http://schemas.microsoft.com/office/drawing/2014/main" id="{CF6A8E14-1D01-2B46-88E9-D88F4A928A04}"/>
              </a:ext>
            </a:extLst>
          </p:cNvPr>
          <p:cNvSpPr txBox="1"/>
          <p:nvPr/>
        </p:nvSpPr>
        <p:spPr>
          <a:xfrm>
            <a:off x="877078" y="1928099"/>
            <a:ext cx="7464489" cy="438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</a:rPr>
              <a:t>Następnie skupiamy się na tym, jak komunikować ofertę Twojej firmy.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2"/>
                </a:solidFill>
              </a:rPr>
              <a:t>Użyj tego szablonu, by zorganizować myśli w kategorie i tematy.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2"/>
              </a:solidFill>
            </a:endParaRP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Problemy zewnętrzne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problemy, które pchają Twoich odbiorców do szukania rozwiązania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Problemy wewnętrzne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nieoczywiste problemy, najczęściej niekomunikowane, ale niezwykle istotne w momencie decyzji zakupowej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Potrzeby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to, czego potrzebują Twoich klienci w zakresie Twoich produktów lub usług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Cechy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cechy Twojego produktu lub usługi odnoszące się bezpośrednio do potrzeb klienta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Obawy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wątpliwości, jakie może mieć klient przed zakupem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Propozycje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to, w jaki sposób Twoja firma rozwiewa te obawy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Sukces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narysuj obraz tego, jak wygląda sukces z Twoim produktem lub usługą</a:t>
            </a:r>
          </a:p>
          <a:p>
            <a:r>
              <a:rPr lang="pl-PL" sz="1600" b="1" dirty="0">
                <a:solidFill>
                  <a:schemeClr val="tx2"/>
                </a:solidFill>
              </a:rPr>
              <a:t>Porażka </a:t>
            </a:r>
            <a:r>
              <a:rPr lang="pl-PL" sz="1600" dirty="0">
                <a:solidFill>
                  <a:schemeClr val="tx2"/>
                </a:solidFill>
              </a:rPr>
              <a:t>– jakie są negatywne skutki NIE UŻYCIA Twojego produktu lub usługi</a:t>
            </a:r>
          </a:p>
        </p:txBody>
      </p:sp>
    </p:spTree>
    <p:extLst>
      <p:ext uri="{BB962C8B-B14F-4D97-AF65-F5344CB8AC3E}">
        <p14:creationId xmlns:p14="http://schemas.microsoft.com/office/powerpoint/2010/main" val="141040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9DB382-B987-E245-B790-D4BFEF49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pl-PL" sz="4400" dirty="0">
                <a:latin typeface="Montserrat" pitchFamily="2" charset="0"/>
              </a:rPr>
              <a:t>Wyznaczanie celów – połączenie działań marketingu i sprzedaży</a:t>
            </a:r>
            <a:endParaRPr lang="pl-PL" sz="4400" dirty="0"/>
          </a:p>
        </p:txBody>
      </p:sp>
      <p:sp>
        <p:nvSpPr>
          <p:cNvPr id="5" name="Google Shape;89;p16">
            <a:extLst>
              <a:ext uri="{FF2B5EF4-FFF2-40B4-BE49-F238E27FC236}">
                <a16:creationId xmlns:a16="http://schemas.microsoft.com/office/drawing/2014/main" id="{B7127731-BC64-684E-9224-39349BEA27F9}"/>
              </a:ext>
            </a:extLst>
          </p:cNvPr>
          <p:cNvSpPr txBox="1"/>
          <p:nvPr/>
        </p:nvSpPr>
        <p:spPr>
          <a:xfrm>
            <a:off x="914400" y="1961180"/>
            <a:ext cx="6792685" cy="430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Jak zbudować strategię marketingową nie wiedząc jakie są ostateczne cele? (do użycia jest tu kalkulator leadów)</a:t>
            </a:r>
            <a:endParaRPr sz="1600" b="1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2"/>
              </a:solidFill>
            </a:endParaRP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Cele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związane z dochodami cele firmy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 err="1">
                <a:solidFill>
                  <a:schemeClr val="tx2"/>
                </a:solidFill>
              </a:rPr>
              <a:t>KPIs</a:t>
            </a:r>
            <a:r>
              <a:rPr lang="pl-PL" sz="1600" b="1" dirty="0">
                <a:solidFill>
                  <a:schemeClr val="tx2"/>
                </a:solidFill>
              </a:rPr>
              <a:t>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pl-PL" sz="1600" dirty="0" err="1">
                <a:solidFill>
                  <a:schemeClr val="tx2"/>
                </a:solidFill>
              </a:rPr>
              <a:t>Key</a:t>
            </a:r>
            <a:r>
              <a:rPr lang="pl-PL" sz="1600" dirty="0">
                <a:solidFill>
                  <a:schemeClr val="tx2"/>
                </a:solidFill>
              </a:rPr>
              <a:t> Performance </a:t>
            </a:r>
            <a:r>
              <a:rPr lang="pl-PL" sz="1600" dirty="0" err="1">
                <a:solidFill>
                  <a:schemeClr val="tx2"/>
                </a:solidFill>
              </a:rPr>
              <a:t>Indicators</a:t>
            </a:r>
            <a:r>
              <a:rPr lang="pl-PL" sz="1600" dirty="0">
                <a:solidFill>
                  <a:schemeClr val="tx2"/>
                </a:solidFill>
              </a:rPr>
              <a:t>, czyli zmienne, które należy monitorować, żeby śledzić cele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 err="1">
                <a:solidFill>
                  <a:schemeClr val="tx2"/>
                </a:solidFill>
                <a:hlinkClick r:id="rId2"/>
              </a:rPr>
              <a:t>Lead</a:t>
            </a:r>
            <a:r>
              <a:rPr lang="pl-PL" sz="1600" b="1" dirty="0">
                <a:solidFill>
                  <a:schemeClr val="tx2"/>
                </a:solidFill>
              </a:rPr>
              <a:t>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gdy ktoś wypełni formularz i przekazuje nam dane kontaktowe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MQL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en" sz="16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  <a:hlinkClick r:id="rId3"/>
              </a:rPr>
              <a:t>Marketing </a:t>
            </a:r>
            <a:r>
              <a:rPr lang="pl-PL" sz="1600" dirty="0" err="1">
                <a:solidFill>
                  <a:schemeClr val="tx2"/>
                </a:solidFill>
                <a:hlinkClick r:id="rId3"/>
              </a:rPr>
              <a:t>Qualified</a:t>
            </a:r>
            <a:r>
              <a:rPr lang="pl-PL" sz="1600" dirty="0">
                <a:solidFill>
                  <a:schemeClr val="tx2"/>
                </a:solidFill>
                <a:hlinkClick r:id="rId3"/>
              </a:rPr>
              <a:t> Lead</a:t>
            </a:r>
            <a:r>
              <a:rPr lang="pl-PL" sz="1600" dirty="0">
                <a:solidFill>
                  <a:schemeClr val="tx2"/>
                </a:solidFill>
              </a:rPr>
              <a:t>, czyli kontakt, który podlega dalszemu procesowaniu w celu doprowadzenia go do poziomu SQL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SQL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Sales </a:t>
            </a:r>
            <a:r>
              <a:rPr lang="pl-PL" sz="1600" dirty="0" err="1">
                <a:solidFill>
                  <a:schemeClr val="tx2"/>
                </a:solidFill>
              </a:rPr>
              <a:t>Qualified</a:t>
            </a:r>
            <a:r>
              <a:rPr lang="pl-PL" sz="1600" dirty="0">
                <a:solidFill>
                  <a:schemeClr val="tx2"/>
                </a:solidFill>
              </a:rPr>
              <a:t> Lead, czyli MQL, który po ewaluacji został zakwalifikowany przez dział sprzedaży jako wartościowy - rozpoczęto proces kontaktu przez dział sprzedaży</a:t>
            </a:r>
            <a:endParaRPr sz="16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Szansa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ktoś, kto jest aktualnie w trakcie procesu sprzedaży, są ustalane lub negocjowane warunki umowy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tx2"/>
                </a:solidFill>
              </a:rPr>
              <a:t>Klient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po prostu klient </a:t>
            </a:r>
            <a:r>
              <a:rPr lang="pl-PL" sz="1600" dirty="0">
                <a:solidFill>
                  <a:schemeClr val="tx2"/>
                </a:solidFill>
                <a:sym typeface="Wingdings"/>
              </a:rPr>
              <a:t>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Profil idealnego klienta </a:t>
            </a:r>
            <a:r>
              <a:rPr lang="mr-IN" sz="1600" dirty="0">
                <a:solidFill>
                  <a:schemeClr val="tx2"/>
                </a:solidFill>
              </a:rPr>
              <a:t>–</a:t>
            </a:r>
            <a:r>
              <a:rPr lang="pl-PL" sz="1600" dirty="0">
                <a:solidFill>
                  <a:schemeClr val="tx2"/>
                </a:solidFill>
              </a:rPr>
              <a:t> opis klienta, z którym chciałbyś pracować</a:t>
            </a:r>
            <a:endParaRPr lang="pl-PL" sz="1600" dirty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6" name="Google Shape;91;p16">
            <a:extLst>
              <a:ext uri="{FF2B5EF4-FFF2-40B4-BE49-F238E27FC236}">
                <a16:creationId xmlns:a16="http://schemas.microsoft.com/office/drawing/2014/main" id="{7D808771-E541-F24E-97B8-F6C836DCE14A}"/>
              </a:ext>
            </a:extLst>
          </p:cNvPr>
          <p:cNvSpPr txBox="1"/>
          <p:nvPr/>
        </p:nvSpPr>
        <p:spPr>
          <a:xfrm>
            <a:off x="8509518" y="1915770"/>
            <a:ext cx="3219851" cy="264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b="1" i="1" dirty="0">
                <a:solidFill>
                  <a:schemeClr val="tx2"/>
                </a:solidFill>
              </a:rPr>
              <a:t>Wskazówka</a:t>
            </a:r>
            <a:r>
              <a:rPr lang="en" b="1" i="1" dirty="0">
                <a:solidFill>
                  <a:schemeClr val="tx2"/>
                </a:solidFill>
              </a:rPr>
              <a:t>:</a:t>
            </a:r>
            <a:r>
              <a:rPr lang="pl-PL" b="1" i="1" dirty="0">
                <a:solidFill>
                  <a:schemeClr val="tx2"/>
                </a:solidFill>
              </a:rPr>
              <a:t> </a:t>
            </a:r>
            <a:r>
              <a:rPr lang="pl-PL" i="1" dirty="0">
                <a:solidFill>
                  <a:schemeClr val="tx2"/>
                </a:solidFill>
              </a:rPr>
              <a:t>Przeanalizuj swój proces od końca by określić, ile </a:t>
            </a:r>
            <a:r>
              <a:rPr lang="pl-PL" i="1" dirty="0" err="1">
                <a:solidFill>
                  <a:schemeClr val="tx2"/>
                </a:solidFill>
              </a:rPr>
              <a:t>leadów</a:t>
            </a:r>
            <a:r>
              <a:rPr lang="pl-PL" i="1" dirty="0">
                <a:solidFill>
                  <a:schemeClr val="tx2"/>
                </a:solidFill>
              </a:rPr>
              <a:t> potrzebujesz dostarczyć miesięcznie. Musisz wiedzieć, ile z nich statystycznie ma potencjał na zostanie klientami. Wykorzystaj kalkulator leadów</a:t>
            </a:r>
            <a:endParaRPr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0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DD326-BAF3-494E-BFF2-BC914B60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l-PL" dirty="0"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Strategia marketingowa</a:t>
            </a:r>
          </a:p>
        </p:txBody>
      </p:sp>
      <p:sp>
        <p:nvSpPr>
          <p:cNvPr id="4" name="Google Shape;89;p16">
            <a:extLst>
              <a:ext uri="{FF2B5EF4-FFF2-40B4-BE49-F238E27FC236}">
                <a16:creationId xmlns:a16="http://schemas.microsoft.com/office/drawing/2014/main" id="{F71788D5-756E-1247-8062-CFD11942122C}"/>
              </a:ext>
            </a:extLst>
          </p:cNvPr>
          <p:cNvSpPr txBox="1"/>
          <p:nvPr/>
        </p:nvSpPr>
        <p:spPr>
          <a:xfrm>
            <a:off x="894183" y="1916064"/>
            <a:ext cx="7186127" cy="474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1600" dirty="0">
                <a:solidFill>
                  <a:schemeClr val="tx2"/>
                </a:solidFill>
              </a:rPr>
              <a:t>Zbuduj kampanię wokół informacji, które właśnie zebrałeś.</a:t>
            </a:r>
          </a:p>
          <a:p>
            <a:pPr lvl="0"/>
            <a:endParaRPr lang="pl-PL" sz="1600" dirty="0">
              <a:solidFill>
                <a:schemeClr val="tx2"/>
              </a:solidFill>
            </a:endParaRP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TOFU</a:t>
            </a:r>
            <a:r>
              <a:rPr lang="pl-PL" sz="1600" dirty="0">
                <a:solidFill>
                  <a:schemeClr val="tx2"/>
                </a:solidFill>
              </a:rPr>
              <a:t> – Top of </a:t>
            </a:r>
            <a:r>
              <a:rPr lang="pl-PL" sz="1600" dirty="0" err="1">
                <a:solidFill>
                  <a:schemeClr val="tx2"/>
                </a:solidFill>
              </a:rPr>
              <a:t>funnel</a:t>
            </a:r>
            <a:r>
              <a:rPr lang="pl-PL" sz="1600" dirty="0">
                <a:solidFill>
                  <a:schemeClr val="tx2"/>
                </a:solidFill>
              </a:rPr>
              <a:t>, czyli treści, które odbiorcy chcą uzyskać w zamian za wypełnienie formularza – etap świadomości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MOFU </a:t>
            </a:r>
            <a:r>
              <a:rPr lang="pl-PL" sz="1600" dirty="0">
                <a:solidFill>
                  <a:schemeClr val="tx2"/>
                </a:solidFill>
              </a:rPr>
              <a:t>– Middle of </a:t>
            </a:r>
            <a:r>
              <a:rPr lang="pl-PL" sz="1600" dirty="0" err="1">
                <a:solidFill>
                  <a:schemeClr val="tx2"/>
                </a:solidFill>
              </a:rPr>
              <a:t>funnel</a:t>
            </a:r>
            <a:r>
              <a:rPr lang="pl-PL" sz="1600" dirty="0">
                <a:solidFill>
                  <a:schemeClr val="tx2"/>
                </a:solidFill>
              </a:rPr>
              <a:t>, czyli treści bardziej dopasowane do rodzaju rozwiązania – etap rozważania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BOFU </a:t>
            </a:r>
            <a:r>
              <a:rPr lang="pl-PL" sz="1600" dirty="0">
                <a:solidFill>
                  <a:schemeClr val="tx2"/>
                </a:solidFill>
              </a:rPr>
              <a:t>– </a:t>
            </a:r>
            <a:r>
              <a:rPr lang="pl-PL" sz="1600" dirty="0" err="1">
                <a:solidFill>
                  <a:schemeClr val="tx2"/>
                </a:solidFill>
              </a:rPr>
              <a:t>Bottom</a:t>
            </a:r>
            <a:r>
              <a:rPr lang="pl-PL" sz="1600" dirty="0">
                <a:solidFill>
                  <a:schemeClr val="tx2"/>
                </a:solidFill>
              </a:rPr>
              <a:t> of </a:t>
            </a:r>
            <a:r>
              <a:rPr lang="pl-PL" sz="1600" dirty="0" err="1">
                <a:solidFill>
                  <a:schemeClr val="tx2"/>
                </a:solidFill>
              </a:rPr>
              <a:t>funnel</a:t>
            </a:r>
            <a:r>
              <a:rPr lang="pl-PL" sz="1600" dirty="0">
                <a:solidFill>
                  <a:schemeClr val="tx2"/>
                </a:solidFill>
              </a:rPr>
              <a:t>, zaprezentowanie Twojej firmy jako najlepszego rozwiązania – etap decyzji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Filary i podtematy </a:t>
            </a:r>
            <a:r>
              <a:rPr lang="pl-PL" sz="1600" dirty="0">
                <a:solidFill>
                  <a:schemeClr val="tx2"/>
                </a:solidFill>
              </a:rPr>
              <a:t>– </a:t>
            </a:r>
            <a:r>
              <a:rPr lang="pl-PL" sz="1600" dirty="0">
                <a:solidFill>
                  <a:schemeClr val="tx2"/>
                </a:solidFill>
                <a:hlinkClick r:id="rId2"/>
              </a:rPr>
              <a:t>strategia tworzenia treści SEO wokół wspólnego filaru i powiązanych mniejszych tematów</a:t>
            </a:r>
            <a:endParaRPr lang="pl-PL" sz="1600" dirty="0">
              <a:solidFill>
                <a:schemeClr val="tx2"/>
              </a:solidFill>
            </a:endParaRP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Tytuły artykułów </a:t>
            </a:r>
            <a:r>
              <a:rPr lang="pl-PL" sz="1600" dirty="0">
                <a:solidFill>
                  <a:schemeClr val="tx2"/>
                </a:solidFill>
              </a:rPr>
              <a:t>– ustalenie tytułów do artykułów blogowych, które mają powstać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Serie automatycznych maili</a:t>
            </a:r>
            <a:r>
              <a:rPr lang="pl-PL" sz="1600" dirty="0">
                <a:solidFill>
                  <a:schemeClr val="tx2"/>
                </a:solidFill>
              </a:rPr>
              <a:t>– sekwencje wiadomości email, które otrzymają Twoi odbiorcy po pobraniu treści TOFU, aby w perspektywie przekształcić ich w MQL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</a:rPr>
              <a:t>Dystrybucja treści </a:t>
            </a:r>
            <a:r>
              <a:rPr lang="pl-PL" sz="1600" dirty="0">
                <a:solidFill>
                  <a:schemeClr val="tx2"/>
                </a:solidFill>
              </a:rPr>
              <a:t>– jak udostępniać każdy artykuł blogowy kilkakrotnie, by nie został tylko zawieszonym w stagnacji kawałkiem treści na stronie</a:t>
            </a:r>
          </a:p>
          <a:p>
            <a:r>
              <a:rPr lang="pl-PL" sz="1600" b="1" dirty="0">
                <a:solidFill>
                  <a:schemeClr val="tx2"/>
                </a:solidFill>
              </a:rPr>
              <a:t>PPC </a:t>
            </a:r>
            <a:r>
              <a:rPr lang="pl-PL" sz="1600" dirty="0">
                <a:solidFill>
                  <a:schemeClr val="tx2"/>
                </a:solidFill>
              </a:rPr>
              <a:t>– reklamy </a:t>
            </a:r>
            <a:r>
              <a:rPr lang="pl-PL" sz="1600" dirty="0" err="1">
                <a:solidFill>
                  <a:schemeClr val="tx2"/>
                </a:solidFill>
              </a:rPr>
              <a:t>Pay</a:t>
            </a:r>
            <a:r>
              <a:rPr lang="pl-PL" sz="1600" dirty="0">
                <a:solidFill>
                  <a:schemeClr val="tx2"/>
                </a:solidFill>
              </a:rPr>
              <a:t> Per </a:t>
            </a:r>
            <a:r>
              <a:rPr lang="pl-PL" sz="1600" dirty="0" err="1">
                <a:solidFill>
                  <a:schemeClr val="tx2"/>
                </a:solidFill>
              </a:rPr>
              <a:t>Click</a:t>
            </a:r>
            <a:r>
              <a:rPr lang="pl-PL" sz="1600" dirty="0">
                <a:solidFill>
                  <a:schemeClr val="tx2"/>
                </a:solidFill>
              </a:rPr>
              <a:t>, czyli reklamowanie swoich ofert poprzez </a:t>
            </a:r>
            <a:r>
              <a:rPr lang="pl-PL" sz="1600" dirty="0">
                <a:solidFill>
                  <a:schemeClr val="tx2"/>
                </a:solidFill>
                <a:hlinkClick r:id="rId3"/>
              </a:rPr>
              <a:t>Google </a:t>
            </a:r>
            <a:r>
              <a:rPr lang="pl-PL" sz="1600" dirty="0" err="1">
                <a:solidFill>
                  <a:schemeClr val="tx2"/>
                </a:solidFill>
                <a:hlinkClick r:id="rId3"/>
              </a:rPr>
              <a:t>Ads</a:t>
            </a:r>
            <a:r>
              <a:rPr lang="pl-PL" sz="1600" dirty="0">
                <a:solidFill>
                  <a:schemeClr val="tx2"/>
                </a:solidFill>
                <a:hlinkClick r:id="rId3"/>
              </a:rPr>
              <a:t> lub reklamy Facebook </a:t>
            </a:r>
            <a:r>
              <a:rPr lang="pl-PL" sz="1600" dirty="0">
                <a:solidFill>
                  <a:schemeClr val="tx2"/>
                </a:solidFill>
              </a:rPr>
              <a:t>czy </a:t>
            </a:r>
            <a:r>
              <a:rPr lang="pl-PL" sz="1600" dirty="0">
                <a:solidFill>
                  <a:schemeClr val="tx2"/>
                </a:solidFill>
                <a:hlinkClick r:id="rId4"/>
              </a:rPr>
              <a:t>LinkedIn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5" name="Google Shape;91;p16">
            <a:extLst>
              <a:ext uri="{FF2B5EF4-FFF2-40B4-BE49-F238E27FC236}">
                <a16:creationId xmlns:a16="http://schemas.microsoft.com/office/drawing/2014/main" id="{CB4B10EF-2B6B-C14E-BC5B-583462964BDE}"/>
              </a:ext>
            </a:extLst>
          </p:cNvPr>
          <p:cNvSpPr txBox="1"/>
          <p:nvPr/>
        </p:nvSpPr>
        <p:spPr>
          <a:xfrm>
            <a:off x="8901403" y="1916063"/>
            <a:ext cx="2856241" cy="33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b="1" i="1" dirty="0">
                <a:solidFill>
                  <a:schemeClr val="tx2"/>
                </a:solidFill>
              </a:rPr>
              <a:t>Wskazówka</a:t>
            </a:r>
            <a:r>
              <a:rPr lang="en" b="1" i="1" dirty="0">
                <a:solidFill>
                  <a:schemeClr val="tx2"/>
                </a:solidFill>
              </a:rPr>
              <a:t>:</a:t>
            </a:r>
            <a:r>
              <a:rPr lang="pl-PL" b="1" i="1" dirty="0">
                <a:solidFill>
                  <a:schemeClr val="tx2"/>
                </a:solidFill>
              </a:rPr>
              <a:t> </a:t>
            </a:r>
            <a:r>
              <a:rPr lang="pl-PL" i="1" dirty="0">
                <a:solidFill>
                  <a:schemeClr val="tx2"/>
                </a:solidFill>
              </a:rPr>
              <a:t>Wybierz najbardziej istotne problemy Twojej </a:t>
            </a:r>
            <a:r>
              <a:rPr lang="pl-PL" i="1" dirty="0" err="1">
                <a:solidFill>
                  <a:schemeClr val="tx2"/>
                </a:solidFill>
                <a:hlinkClick r:id="rId5"/>
              </a:rPr>
              <a:t>buyer</a:t>
            </a:r>
            <a:r>
              <a:rPr lang="pl-PL" i="1" dirty="0">
                <a:solidFill>
                  <a:schemeClr val="tx2"/>
                </a:solidFill>
                <a:hlinkClick r:id="rId5"/>
              </a:rPr>
              <a:t> persony</a:t>
            </a:r>
            <a:r>
              <a:rPr lang="pl-PL" i="1" dirty="0">
                <a:solidFill>
                  <a:schemeClr val="tx2"/>
                </a:solidFill>
              </a:rPr>
              <a:t> jako temat przewodni Twojej pierwszej kampanii. NIE buduj jej wokół nazwy Twojej firmy, ponieważ większość osób jej nie zna! Kampania powinna skupiać się wokół problemu</a:t>
            </a:r>
          </a:p>
        </p:txBody>
      </p:sp>
    </p:spTree>
    <p:extLst>
      <p:ext uri="{BB962C8B-B14F-4D97-AF65-F5344CB8AC3E}">
        <p14:creationId xmlns:p14="http://schemas.microsoft.com/office/powerpoint/2010/main" val="45091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61224-0F89-4A12-8968-981B9D4A0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Montserrat" pitchFamily="2" charset="0"/>
              </a:rPr>
              <a:t>Zaczynajmy!</a:t>
            </a:r>
          </a:p>
        </p:txBody>
      </p:sp>
    </p:spTree>
    <p:extLst>
      <p:ext uri="{BB962C8B-B14F-4D97-AF65-F5344CB8AC3E}">
        <p14:creationId xmlns:p14="http://schemas.microsoft.com/office/powerpoint/2010/main" val="31634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956400" y="669727"/>
            <a:ext cx="1073600" cy="1233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142;p21"/>
          <p:cNvSpPr txBox="1"/>
          <p:nvPr/>
        </p:nvSpPr>
        <p:spPr>
          <a:xfrm>
            <a:off x="151742" y="1957633"/>
            <a:ext cx="2800991" cy="1321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Zestawienie kilku elementów przeprowadzonego rozpoznania</a:t>
            </a:r>
            <a:r>
              <a:rPr lang="en" sz="1467" dirty="0">
                <a:solidFill>
                  <a:srgbClr val="FFFFFF"/>
                </a:solidFill>
              </a:rPr>
              <a:t>. </a:t>
            </a:r>
            <a:br>
              <a:rPr lang="en" sz="1467" dirty="0">
                <a:solidFill>
                  <a:srgbClr val="FFFFFF"/>
                </a:solidFill>
              </a:rPr>
            </a:br>
            <a:r>
              <a:rPr lang="pl-PL" sz="1467" dirty="0">
                <a:solidFill>
                  <a:srgbClr val="FFFFFF"/>
                </a:solidFill>
              </a:rPr>
              <a:t>W odpowiednich sekcjach linki do pełnych raportów.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05000" y="0"/>
            <a:ext cx="2638000" cy="89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-PL" sz="24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ROZPOZNANIE</a:t>
            </a:r>
            <a:endParaRPr sz="24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-401" y="3428801"/>
            <a:ext cx="3048000" cy="342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Wyniki ankiety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  <a:p>
            <a:endParaRPr sz="1467" b="1" dirty="0">
              <a:solidFill>
                <a:schemeClr val="tx2"/>
              </a:solidFill>
            </a:endParaRPr>
          </a:p>
          <a:p>
            <a:r>
              <a:rPr lang="pl-PL" sz="1467" i="1" dirty="0">
                <a:solidFill>
                  <a:schemeClr val="tx2"/>
                </a:solidFill>
              </a:rPr>
              <a:t>Pytanie</a:t>
            </a:r>
            <a:r>
              <a:rPr lang="en" sz="1467" i="1" dirty="0">
                <a:solidFill>
                  <a:schemeClr val="tx2"/>
                </a:solidFill>
              </a:rPr>
              <a:t>:</a:t>
            </a:r>
            <a:endParaRPr sz="1467" i="1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AutoNum type="alphaLcParenR"/>
            </a:pPr>
            <a:r>
              <a:rPr lang="en" sz="1467" dirty="0">
                <a:solidFill>
                  <a:schemeClr val="tx2"/>
                </a:solidFill>
              </a:rPr>
              <a:t>Option 1 - 00%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AutoNum type="alphaLcParenR"/>
            </a:pPr>
            <a:r>
              <a:rPr lang="en" sz="1467" dirty="0">
                <a:solidFill>
                  <a:schemeClr val="tx2"/>
                </a:solidFill>
              </a:rPr>
              <a:t>Option 2 - 00%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AutoNum type="alphaLcParenR"/>
            </a:pPr>
            <a:r>
              <a:rPr lang="en" sz="1467" dirty="0">
                <a:solidFill>
                  <a:schemeClr val="tx2"/>
                </a:solidFill>
              </a:rPr>
              <a:t>Option 3 - 00%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AutoNum type="alphaLcParenR"/>
            </a:pPr>
            <a:r>
              <a:rPr lang="en" sz="1467" dirty="0">
                <a:solidFill>
                  <a:schemeClr val="tx2"/>
                </a:solidFill>
              </a:rPr>
              <a:t>Option 4 - 00%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AutoNum type="alphaLcParenR"/>
            </a:pPr>
            <a:r>
              <a:rPr lang="en" sz="1467" dirty="0">
                <a:solidFill>
                  <a:schemeClr val="tx2"/>
                </a:solidFill>
              </a:rPr>
              <a:t>Option 5 - 00%</a:t>
            </a:r>
            <a:endParaRPr sz="1467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i="1" dirty="0">
                <a:solidFill>
                  <a:schemeClr val="tx2"/>
                </a:solidFill>
              </a:rPr>
              <a:t>Jakie płyną wnioski</a:t>
            </a:r>
            <a:r>
              <a:rPr lang="en" sz="1467" i="1" dirty="0">
                <a:solidFill>
                  <a:schemeClr val="tx2"/>
                </a:solidFill>
              </a:rPr>
              <a:t>?</a:t>
            </a:r>
            <a:endParaRPr sz="1467" i="1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3048000" y="0"/>
            <a:ext cx="3048000" cy="34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146;p21"/>
          <p:cNvSpPr txBox="1"/>
          <p:nvPr/>
        </p:nvSpPr>
        <p:spPr>
          <a:xfrm>
            <a:off x="3130333" y="0"/>
            <a:ext cx="2965668" cy="3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Wyniki ankiety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Istotne elementy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9144000" y="0"/>
            <a:ext cx="3048000" cy="34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148;p21"/>
          <p:cNvSpPr txBox="1"/>
          <p:nvPr/>
        </p:nvSpPr>
        <p:spPr>
          <a:xfrm>
            <a:off x="9143599" y="0"/>
            <a:ext cx="3048401" cy="3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Słowa kluczowe </a:t>
            </a:r>
            <a:r>
              <a:rPr lang="en" sz="1467" b="1" dirty="0">
                <a:solidFill>
                  <a:schemeClr val="tx2"/>
                </a:solidFill>
              </a:rPr>
              <a:t>&amp; </a:t>
            </a:r>
            <a:r>
              <a:rPr lang="pl-PL" sz="1467" b="1" dirty="0">
                <a:solidFill>
                  <a:schemeClr val="tx2"/>
                </a:solidFill>
              </a:rPr>
              <a:t>audyt strony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  <a:p>
            <a:endParaRPr sz="1467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Istotne elementy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chemeClr val="tx2"/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095997" y="0"/>
            <a:ext cx="3070227" cy="34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Sprawdzenie opinii</a:t>
            </a:r>
            <a:r>
              <a:rPr lang="en" sz="1467" b="1" dirty="0">
                <a:solidFill>
                  <a:schemeClr val="tx2"/>
                </a:solidFill>
              </a:rPr>
              <a:t>:</a:t>
            </a:r>
            <a:endParaRPr sz="1467" b="1" dirty="0">
              <a:solidFill>
                <a:schemeClr val="tx2"/>
              </a:solidFill>
            </a:endParaRPr>
          </a:p>
          <a:p>
            <a:endParaRPr sz="1467" b="1" dirty="0">
              <a:solidFill>
                <a:schemeClr val="tx2"/>
              </a:solidFill>
            </a:endParaRPr>
          </a:p>
          <a:p>
            <a:r>
              <a:rPr lang="pl-PL" sz="1467" dirty="0">
                <a:solidFill>
                  <a:schemeClr val="tx2"/>
                </a:solidFill>
              </a:rPr>
              <a:t>Istotne elementy</a:t>
            </a:r>
            <a:r>
              <a:rPr lang="en" sz="1467" dirty="0">
                <a:solidFill>
                  <a:schemeClr val="tx2"/>
                </a:solidFill>
              </a:rPr>
              <a:t>:</a:t>
            </a:r>
            <a:endParaRPr sz="1467" dirty="0">
              <a:solidFill>
                <a:schemeClr val="tx2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r>
              <a:rPr lang="en" sz="1467" b="1" dirty="0">
                <a:solidFill>
                  <a:schemeClr val="tx2"/>
                </a:solidFill>
              </a:rPr>
              <a:t>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096000" y="3428800"/>
            <a:ext cx="6096000" cy="34293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ysClr val="windowText" lastClr="000000"/>
                </a:solidFill>
              </a:rPr>
              <a:t>Dane z </a:t>
            </a:r>
            <a:r>
              <a:rPr lang="pl-PL" sz="1467" b="1" dirty="0" err="1">
                <a:solidFill>
                  <a:sysClr val="windowText" lastClr="000000"/>
                </a:solidFill>
              </a:rPr>
              <a:t>heatmapy</a:t>
            </a:r>
            <a:r>
              <a:rPr lang="en" sz="1467" b="1" dirty="0">
                <a:solidFill>
                  <a:sysClr val="windowText" lastClr="000000"/>
                </a:solidFill>
              </a:rPr>
              <a:t>:</a:t>
            </a:r>
            <a:endParaRPr sz="1467" b="1" dirty="0">
              <a:solidFill>
                <a:sysClr val="windowText" lastClr="000000"/>
              </a:solidFill>
            </a:endParaRPr>
          </a:p>
          <a:p>
            <a:endParaRPr sz="1467" b="1" dirty="0">
              <a:solidFill>
                <a:sysClr val="windowText" lastClr="000000"/>
              </a:solidFill>
            </a:endParaRPr>
          </a:p>
          <a:p>
            <a:r>
              <a:rPr lang="pl-PL" sz="1467" dirty="0">
                <a:solidFill>
                  <a:sysClr val="windowText" lastClr="000000"/>
                </a:solidFill>
              </a:rPr>
              <a:t>Istotne elementy</a:t>
            </a:r>
            <a:r>
              <a:rPr lang="en" sz="1467" dirty="0">
                <a:solidFill>
                  <a:sysClr val="windowText" lastClr="000000"/>
                </a:solidFill>
              </a:rPr>
              <a:t>:</a:t>
            </a:r>
            <a:endParaRPr sz="1467" dirty="0">
              <a:solidFill>
                <a:sysClr val="windowText" lastClr="000000"/>
              </a:solidFill>
            </a:endParaRPr>
          </a:p>
          <a:p>
            <a:pPr marL="609585" indent="-397923">
              <a:buClr>
                <a:srgbClr val="666666"/>
              </a:buClr>
              <a:buSzPts val="1100"/>
              <a:buChar char="-"/>
            </a:pPr>
            <a:endParaRPr sz="1467" dirty="0">
              <a:solidFill>
                <a:sysClr val="windowText" lastClr="000000"/>
              </a:solidFill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l="13514" t="13514" r="13514" b="13514"/>
          <a:stretch/>
        </p:blipFill>
        <p:spPr>
          <a:xfrm>
            <a:off x="985833" y="778960"/>
            <a:ext cx="1014767" cy="1014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3048000" y="3428800"/>
            <a:ext cx="3048000" cy="342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ysClr val="windowText" lastClr="000000"/>
                </a:solidFill>
              </a:rPr>
              <a:t>Wyniki audytu treści</a:t>
            </a:r>
            <a:r>
              <a:rPr lang="en" sz="1467" b="1" dirty="0">
                <a:solidFill>
                  <a:sysClr val="windowText" lastClr="000000"/>
                </a:solidFill>
              </a:rPr>
              <a:t>: </a:t>
            </a:r>
            <a:endParaRPr sz="1467" b="1" dirty="0">
              <a:solidFill>
                <a:sysClr val="windowText" lastClr="000000"/>
              </a:solidFill>
            </a:endParaRPr>
          </a:p>
          <a:p>
            <a:endParaRPr sz="1467" dirty="0">
              <a:solidFill>
                <a:sysClr val="windowText" lastClr="000000"/>
              </a:solidFill>
            </a:endParaRPr>
          </a:p>
          <a:p>
            <a:r>
              <a:rPr lang="pl-PL" sz="1467" dirty="0">
                <a:solidFill>
                  <a:sysClr val="windowText" lastClr="000000"/>
                </a:solidFill>
              </a:rPr>
              <a:t>Istotne elementy</a:t>
            </a:r>
            <a:r>
              <a:rPr lang="en" sz="1467" dirty="0">
                <a:solidFill>
                  <a:sysClr val="windowText" lastClr="000000"/>
                </a:solidFill>
              </a:rPr>
              <a:t>:</a:t>
            </a:r>
            <a:endParaRPr sz="1467" dirty="0">
              <a:solidFill>
                <a:sysClr val="windowText" lastClr="000000"/>
              </a:solidFill>
            </a:endParaRPr>
          </a:p>
          <a:p>
            <a:pPr marL="609585" indent="-397923">
              <a:buClr>
                <a:srgbClr val="FFFFFF"/>
              </a:buClr>
              <a:buSzPts val="1100"/>
              <a:buChar char="-"/>
            </a:pPr>
            <a:endParaRPr sz="1467" dirty="0">
              <a:solidFill>
                <a:sysClr val="windowText" lastClr="000000"/>
              </a:solidFill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3403600" y="1231800"/>
            <a:ext cx="1841200" cy="965200"/>
          </a:xfrm>
          <a:prstGeom prst="wedgeRoundRectCallout">
            <a:avLst>
              <a:gd name="adj1" fmla="val -64485"/>
              <a:gd name="adj2" fmla="val -19747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Skopiuj tę stronę tyle razy, ile potrzebujesz</a:t>
            </a:r>
            <a:endParaRPr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4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-24667" y="0"/>
            <a:ext cx="3072800" cy="22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2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40500" y="1177469"/>
            <a:ext cx="2793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Imię</a:t>
            </a:r>
            <a:r>
              <a:rPr lang="en" sz="1467" dirty="0">
                <a:solidFill>
                  <a:srgbClr val="FFFFFF"/>
                </a:solidFill>
              </a:rPr>
              <a:t>: 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40500" y="1679669"/>
            <a:ext cx="2793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dirty="0">
                <a:solidFill>
                  <a:srgbClr val="FFFFFF"/>
                </a:solidFill>
              </a:rPr>
              <a:t>Stanowisko</a:t>
            </a:r>
            <a:r>
              <a:rPr lang="en" sz="1467" dirty="0">
                <a:solidFill>
                  <a:srgbClr val="FFFFFF"/>
                </a:solidFill>
              </a:rPr>
              <a:t>: </a:t>
            </a:r>
            <a:endParaRPr sz="1467" dirty="0">
              <a:solidFill>
                <a:srgbClr val="FFFFFF"/>
              </a:solidFill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-24667" y="2318399"/>
            <a:ext cx="3072800" cy="3465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ysClr val="windowText" lastClr="000000"/>
                </a:solidFill>
              </a:rPr>
              <a:t>Doświadczenie</a:t>
            </a:r>
            <a:r>
              <a:rPr lang="en" sz="1467" b="1" dirty="0">
                <a:solidFill>
                  <a:sysClr val="windowText" lastClr="000000"/>
                </a:solidFill>
              </a:rPr>
              <a:t>: </a:t>
            </a:r>
            <a:endParaRPr sz="1467" b="1" dirty="0">
              <a:solidFill>
                <a:sysClr val="windowText" lastClr="000000"/>
              </a:solidFill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200" y="5784300"/>
            <a:ext cx="6108300" cy="10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168;p22"/>
          <p:cNvSpPr txBox="1"/>
          <p:nvPr/>
        </p:nvSpPr>
        <p:spPr>
          <a:xfrm>
            <a:off x="1168200" y="5892800"/>
            <a:ext cx="49272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467" i="1" dirty="0">
                <a:solidFill>
                  <a:schemeClr val="bg1"/>
                </a:solidFill>
              </a:rPr>
              <a:t>Umieść ciekawy cytat uzyskany od pracowników</a:t>
            </a:r>
            <a:endParaRPr sz="1467" b="1" dirty="0">
              <a:solidFill>
                <a:schemeClr val="bg1"/>
              </a:solidFill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1" y="6019751"/>
            <a:ext cx="711300" cy="7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3047399" y="0"/>
            <a:ext cx="3060802" cy="578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ysClr val="windowText" lastClr="000000"/>
                </a:solidFill>
              </a:rPr>
              <a:t>Wyzwania</a:t>
            </a:r>
            <a:r>
              <a:rPr lang="en" sz="1467" b="1" dirty="0">
                <a:solidFill>
                  <a:sysClr val="windowText" lastClr="000000"/>
                </a:solidFill>
              </a:rPr>
              <a:t>: </a:t>
            </a:r>
            <a:endParaRPr sz="1467" b="1" dirty="0">
              <a:solidFill>
                <a:sysClr val="windowText" lastClr="000000"/>
              </a:solidFill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6108567" y="0"/>
            <a:ext cx="3048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980000"/>
              </a:solidFill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095332" y="0"/>
            <a:ext cx="30471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ysClr val="windowText" lastClr="000000"/>
                </a:solidFill>
              </a:rPr>
              <a:t>Zalety</a:t>
            </a:r>
            <a:r>
              <a:rPr lang="en" sz="1467" b="1" dirty="0">
                <a:solidFill>
                  <a:sysClr val="windowText" lastClr="000000"/>
                </a:solidFill>
              </a:rPr>
              <a:t>: </a:t>
            </a:r>
            <a:endParaRPr sz="1467" b="1" dirty="0">
              <a:solidFill>
                <a:sysClr val="windowText" lastClr="000000"/>
              </a:solidFill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9142531" y="0"/>
            <a:ext cx="3060801" cy="34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ysClr val="windowText" lastClr="000000"/>
                </a:solidFill>
              </a:rPr>
              <a:t>Klienci</a:t>
            </a:r>
            <a:r>
              <a:rPr lang="en" sz="1467" b="1" dirty="0">
                <a:solidFill>
                  <a:sysClr val="windowText" lastClr="000000"/>
                </a:solidFill>
              </a:rPr>
              <a:t>: </a:t>
            </a:r>
            <a:endParaRPr sz="1467" b="1" dirty="0">
              <a:solidFill>
                <a:sysClr val="windowText" lastClr="000000"/>
              </a:solidFill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8134" y="3530434"/>
            <a:ext cx="711300" cy="43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9156133" y="3429001"/>
            <a:ext cx="3048000" cy="3428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176;p22"/>
          <p:cNvSpPr txBox="1"/>
          <p:nvPr/>
        </p:nvSpPr>
        <p:spPr>
          <a:xfrm>
            <a:off x="9141730" y="3428800"/>
            <a:ext cx="3061603" cy="342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467" b="1" dirty="0">
                <a:solidFill>
                  <a:schemeClr val="tx2"/>
                </a:solidFill>
              </a:rPr>
              <a:t>Prognozy</a:t>
            </a:r>
            <a:r>
              <a:rPr lang="en" sz="1467" b="1" dirty="0">
                <a:solidFill>
                  <a:schemeClr val="tx2"/>
                </a:solidFill>
              </a:rPr>
              <a:t>: </a:t>
            </a:r>
            <a:endParaRPr sz="1467" b="1" dirty="0">
              <a:solidFill>
                <a:schemeClr val="tx2"/>
              </a:solidFill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118500" y="-23768"/>
            <a:ext cx="3060900" cy="74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-PL" sz="16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ROZMOWY Z </a:t>
            </a:r>
            <a:br>
              <a:rPr lang="pl-PL" sz="16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</a:br>
            <a:r>
              <a:rPr lang="pl-PL" sz="1600" b="1" dirty="0">
                <a:solidFill>
                  <a:srgbClr val="FFFFFF"/>
                </a:solidFill>
                <a:latin typeface="Montserrat" pitchFamily="2" charset="0"/>
                <a:ea typeface="Source Sans Pro Black"/>
                <a:cs typeface="Source Sans Pro Black"/>
                <a:sym typeface="Source Sans Pro Black"/>
              </a:rPr>
              <a:t>PRACOWNIKAMI</a:t>
            </a:r>
            <a:endParaRPr sz="1600" b="1" dirty="0">
              <a:solidFill>
                <a:srgbClr val="FFFFFF"/>
              </a:solidFill>
              <a:latin typeface="Montserrat" pitchFamily="2" charset="0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2209800" y="110049"/>
            <a:ext cx="711200" cy="817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5">
            <a:alphaModFix/>
          </a:blip>
          <a:srcRect l="14698" t="23114" r="16907" b="14715"/>
          <a:stretch/>
        </p:blipFill>
        <p:spPr>
          <a:xfrm>
            <a:off x="2267591" y="278158"/>
            <a:ext cx="621283" cy="564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/>
          <p:nvPr/>
        </p:nvSpPr>
        <p:spPr>
          <a:xfrm>
            <a:off x="3403600" y="1231800"/>
            <a:ext cx="1841200" cy="965200"/>
          </a:xfrm>
          <a:prstGeom prst="wedgeRoundRectCallout">
            <a:avLst>
              <a:gd name="adj1" fmla="val -64485"/>
              <a:gd name="adj2" fmla="val -19747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l-PL" sz="1200" dirty="0">
                <a:solidFill>
                  <a:sysClr val="windowText" lastClr="000000"/>
                </a:solidFill>
              </a:rPr>
              <a:t>Skopiuj tę stronę tyle razy, ile potrzebujesz</a:t>
            </a:r>
            <a:endParaRPr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402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BusinessWeb">
  <a:themeElements>
    <a:clrScheme name="Kolory BusinessWeb">
      <a:dk1>
        <a:srgbClr val="28B39B"/>
      </a:dk1>
      <a:lt1>
        <a:srgbClr val="FFFFFF"/>
      </a:lt1>
      <a:dk2>
        <a:srgbClr val="000000"/>
      </a:dk2>
      <a:lt2>
        <a:srgbClr val="EFEFEF"/>
      </a:lt2>
      <a:accent1>
        <a:srgbClr val="28B39B"/>
      </a:accent1>
      <a:accent2>
        <a:srgbClr val="F94113"/>
      </a:accent2>
      <a:accent3>
        <a:srgbClr val="A5A5A5"/>
      </a:accent3>
      <a:accent4>
        <a:srgbClr val="454545"/>
      </a:accent4>
      <a:accent5>
        <a:srgbClr val="219480"/>
      </a:accent5>
      <a:accent6>
        <a:srgbClr val="114E43"/>
      </a:accent6>
      <a:hlink>
        <a:srgbClr val="28B39B"/>
      </a:hlink>
      <a:folHlink>
        <a:srgbClr val="F94113"/>
      </a:folHlink>
    </a:clrScheme>
    <a:fontScheme name="Czcionki BW">
      <a:majorFont>
        <a:latin typeface="Merriweather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 BW - Lenovo" id="{1DCAE2D3-9AE9-4595-B2E7-C31508B685EF}" vid="{4BD7B450-493D-4E68-AA44-559CD8F490E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</TotalTime>
  <Words>1334</Words>
  <Application>Microsoft Office PowerPoint</Application>
  <PresentationFormat>Panoramiczny</PresentationFormat>
  <Paragraphs>239</Paragraphs>
  <Slides>18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Calibri</vt:lpstr>
      <vt:lpstr>Lato</vt:lpstr>
      <vt:lpstr>Merriweather</vt:lpstr>
      <vt:lpstr>Montserrat</vt:lpstr>
      <vt:lpstr>Open Sans</vt:lpstr>
      <vt:lpstr>Motyw BusinessWeb</vt:lpstr>
      <vt:lpstr>Szablon Planu Marketingowego (System Pozyskiwania Leadów B2B z wykorzystaniem Internetu)</vt:lpstr>
      <vt:lpstr>4 ETAPY PLANOWANIA DZIAŁAŃ</vt:lpstr>
      <vt:lpstr>Rozpoznanie potencjalnych klientów</vt:lpstr>
      <vt:lpstr>Opowiedzenie właściwej historii</vt:lpstr>
      <vt:lpstr>Wyznaczanie celów – połączenie działań marketingu i sprzedaży</vt:lpstr>
      <vt:lpstr>Strategia marketingowa</vt:lpstr>
      <vt:lpstr>Zaczynajmy!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POTRZEBUJESZ POMOCY Z ZASTOSOWANIEM NASZEGO SZABLONU?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 ut perspiciatis unde omnis iste</dc:title>
  <dc:creator>Private Desk</dc:creator>
  <cp:lastModifiedBy>Przemysław Gliński</cp:lastModifiedBy>
  <cp:revision>70</cp:revision>
  <dcterms:created xsi:type="dcterms:W3CDTF">2018-12-27T12:44:32Z</dcterms:created>
  <dcterms:modified xsi:type="dcterms:W3CDTF">2019-07-08T10:32:17Z</dcterms:modified>
</cp:coreProperties>
</file>